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DM Sans Bold" panose="020B0604020202020204" charset="0"/>
      <p:regular r:id="rId21"/>
    </p:embeddedFont>
    <p:embeddedFont>
      <p:font typeface="Montserrat" panose="00000500000000000000" pitchFamily="2" charset="0"/>
      <p:regular r:id="rId22"/>
    </p:embeddedFont>
    <p:embeddedFont>
      <p:font typeface="Montserrat Bold" panose="00000800000000000000" charset="0"/>
      <p:regular r:id="rId23"/>
    </p:embeddedFont>
    <p:embeddedFont>
      <p:font typeface="Poppins" panose="00000500000000000000" pitchFamily="2" charset="0"/>
      <p:regular r:id="rId24"/>
    </p:embeddedFont>
    <p:embeddedFont>
      <p:font typeface="Poppins Bold" panose="00000800000000000000" charset="0"/>
      <p:regular r:id="rId25"/>
    </p:embeddedFont>
    <p:embeddedFont>
      <p:font typeface="Poppins Semi-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3.svg"/><Relationship Id="rId4" Type="http://schemas.openxmlformats.org/officeDocument/2006/relationships/image" Target="../media/image26.sv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01622" y="-767350"/>
            <a:ext cx="22013892" cy="12354774"/>
          </a:xfrm>
          <a:custGeom>
            <a:avLst/>
            <a:gdLst/>
            <a:ahLst/>
            <a:cxnLst/>
            <a:rect l="l" t="t" r="r" b="b"/>
            <a:pathLst>
              <a:path w="22013892" h="12354774">
                <a:moveTo>
                  <a:pt x="0" y="0"/>
                </a:moveTo>
                <a:lnTo>
                  <a:pt x="22013891" y="0"/>
                </a:lnTo>
                <a:lnTo>
                  <a:pt x="22013891" y="12354775"/>
                </a:lnTo>
                <a:lnTo>
                  <a:pt x="0" y="12354775"/>
                </a:lnTo>
                <a:lnTo>
                  <a:pt x="0" y="0"/>
                </a:lnTo>
                <a:close/>
              </a:path>
            </a:pathLst>
          </a:custGeom>
          <a:blipFill>
            <a:blip r:embed="rId2"/>
            <a:stretch>
              <a:fillRect t="-9467" b="-9467"/>
            </a:stretch>
          </a:blipFill>
        </p:spPr>
      </p:sp>
      <p:grpSp>
        <p:nvGrpSpPr>
          <p:cNvPr id="3" name="Group 3"/>
          <p:cNvGrpSpPr/>
          <p:nvPr/>
        </p:nvGrpSpPr>
        <p:grpSpPr>
          <a:xfrm>
            <a:off x="-1793400" y="-712357"/>
            <a:ext cx="22453902" cy="11711713"/>
            <a:chOff x="0" y="0"/>
            <a:chExt cx="5913785" cy="3084566"/>
          </a:xfrm>
        </p:grpSpPr>
        <p:sp>
          <p:nvSpPr>
            <p:cNvPr id="4" name="Freeform 4"/>
            <p:cNvSpPr/>
            <p:nvPr/>
          </p:nvSpPr>
          <p:spPr>
            <a:xfrm>
              <a:off x="0" y="0"/>
              <a:ext cx="5913785" cy="3084567"/>
            </a:xfrm>
            <a:custGeom>
              <a:avLst/>
              <a:gdLst/>
              <a:ahLst/>
              <a:cxnLst/>
              <a:rect l="l" t="t" r="r" b="b"/>
              <a:pathLst>
                <a:path w="5913785" h="3084567">
                  <a:moveTo>
                    <a:pt x="0" y="0"/>
                  </a:moveTo>
                  <a:lnTo>
                    <a:pt x="5913785" y="0"/>
                  </a:lnTo>
                  <a:lnTo>
                    <a:pt x="5913785" y="3084567"/>
                  </a:lnTo>
                  <a:lnTo>
                    <a:pt x="0" y="3084567"/>
                  </a:lnTo>
                  <a:close/>
                </a:path>
              </a:pathLst>
            </a:custGeom>
            <a:solidFill>
              <a:srgbClr val="AAD7D4">
                <a:alpha val="28627"/>
              </a:srgbClr>
            </a:solidFill>
          </p:spPr>
        </p:sp>
        <p:sp>
          <p:nvSpPr>
            <p:cNvPr id="5" name="TextBox 5"/>
            <p:cNvSpPr txBox="1"/>
            <p:nvPr/>
          </p:nvSpPr>
          <p:spPr>
            <a:xfrm>
              <a:off x="0" y="-38100"/>
              <a:ext cx="5913785" cy="312266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571132" y="6449964"/>
            <a:ext cx="6983181" cy="669188"/>
            <a:chOff x="0" y="0"/>
            <a:chExt cx="1839192" cy="176247"/>
          </a:xfrm>
        </p:grpSpPr>
        <p:sp>
          <p:nvSpPr>
            <p:cNvPr id="7" name="Freeform 7"/>
            <p:cNvSpPr/>
            <p:nvPr/>
          </p:nvSpPr>
          <p:spPr>
            <a:xfrm>
              <a:off x="0" y="0"/>
              <a:ext cx="1839192" cy="176247"/>
            </a:xfrm>
            <a:custGeom>
              <a:avLst/>
              <a:gdLst/>
              <a:ahLst/>
              <a:cxnLst/>
              <a:rect l="l" t="t" r="r" b="b"/>
              <a:pathLst>
                <a:path w="1839192" h="176247">
                  <a:moveTo>
                    <a:pt x="0" y="0"/>
                  </a:moveTo>
                  <a:lnTo>
                    <a:pt x="1839192" y="0"/>
                  </a:lnTo>
                  <a:lnTo>
                    <a:pt x="1839192" y="176247"/>
                  </a:lnTo>
                  <a:lnTo>
                    <a:pt x="0" y="176247"/>
                  </a:lnTo>
                  <a:close/>
                </a:path>
              </a:pathLst>
            </a:custGeom>
            <a:solidFill>
              <a:srgbClr val="AAD7D4"/>
            </a:solidFill>
            <a:ln w="28575" cap="sq">
              <a:solidFill>
                <a:srgbClr val="1C2120"/>
              </a:solidFill>
              <a:prstDash val="solid"/>
              <a:miter/>
            </a:ln>
          </p:spPr>
        </p:sp>
        <p:sp>
          <p:nvSpPr>
            <p:cNvPr id="8" name="TextBox 8"/>
            <p:cNvSpPr txBox="1"/>
            <p:nvPr/>
          </p:nvSpPr>
          <p:spPr>
            <a:xfrm>
              <a:off x="0" y="-38100"/>
              <a:ext cx="1839192" cy="21434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610563" y="2036169"/>
            <a:ext cx="13066873" cy="4413795"/>
          </a:xfrm>
          <a:prstGeom prst="rect">
            <a:avLst/>
          </a:prstGeom>
        </p:spPr>
        <p:txBody>
          <a:bodyPr lIns="0" tIns="0" rIns="0" bIns="0" rtlCol="0" anchor="t">
            <a:spAutoFit/>
          </a:bodyPr>
          <a:lstStyle/>
          <a:p>
            <a:pPr algn="ctr">
              <a:lnSpc>
                <a:spcPts val="10918"/>
              </a:lnSpc>
            </a:pPr>
            <a:r>
              <a:rPr lang="en-US" sz="12998" b="1" spc="-701">
                <a:solidFill>
                  <a:srgbClr val="1C2120"/>
                </a:solidFill>
                <a:latin typeface="Poppins Semi-Bold"/>
                <a:ea typeface="Poppins Semi-Bold"/>
                <a:cs typeface="Poppins Semi-Bold"/>
                <a:sym typeface="Poppins Semi-Bold"/>
              </a:rPr>
              <a:t>ADVANCED PROGRAMMING LANGUAGE </a:t>
            </a:r>
          </a:p>
        </p:txBody>
      </p:sp>
      <p:sp>
        <p:nvSpPr>
          <p:cNvPr id="10" name="TextBox 10"/>
          <p:cNvSpPr txBox="1"/>
          <p:nvPr/>
        </p:nvSpPr>
        <p:spPr>
          <a:xfrm>
            <a:off x="5835017" y="6562438"/>
            <a:ext cx="6617965" cy="482339"/>
          </a:xfrm>
          <a:prstGeom prst="rect">
            <a:avLst/>
          </a:prstGeom>
        </p:spPr>
        <p:txBody>
          <a:bodyPr lIns="0" tIns="0" rIns="0" bIns="0" rtlCol="0" anchor="t">
            <a:spAutoFit/>
          </a:bodyPr>
          <a:lstStyle/>
          <a:p>
            <a:pPr algn="ctr">
              <a:lnSpc>
                <a:spcPts val="3445"/>
              </a:lnSpc>
            </a:pPr>
            <a:r>
              <a:rPr lang="en-US" sz="3445" spc="-68">
                <a:solidFill>
                  <a:srgbClr val="1C2120"/>
                </a:solidFill>
                <a:latin typeface="Poppins"/>
                <a:ea typeface="Poppins"/>
                <a:cs typeface="Poppins"/>
                <a:sym typeface="Poppins"/>
              </a:rPr>
              <a:t>KOTLIN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97908" y="308898"/>
            <a:ext cx="11492184" cy="7455555"/>
          </a:xfrm>
          <a:custGeom>
            <a:avLst/>
            <a:gdLst/>
            <a:ahLst/>
            <a:cxnLst/>
            <a:rect l="l" t="t" r="r" b="b"/>
            <a:pathLst>
              <a:path w="11492184" h="7455555">
                <a:moveTo>
                  <a:pt x="0" y="0"/>
                </a:moveTo>
                <a:lnTo>
                  <a:pt x="11492184" y="0"/>
                </a:lnTo>
                <a:lnTo>
                  <a:pt x="11492184" y="7455555"/>
                </a:lnTo>
                <a:lnTo>
                  <a:pt x="0" y="7455555"/>
                </a:lnTo>
                <a:lnTo>
                  <a:pt x="0" y="0"/>
                </a:lnTo>
                <a:close/>
              </a:path>
            </a:pathLst>
          </a:custGeom>
          <a:blipFill>
            <a:blip r:embed="rId2"/>
            <a:stretch>
              <a:fillRect/>
            </a:stretch>
          </a:blipFill>
        </p:spPr>
      </p:sp>
      <p:sp>
        <p:nvSpPr>
          <p:cNvPr id="3" name="Freeform 3"/>
          <p:cNvSpPr/>
          <p:nvPr/>
        </p:nvSpPr>
        <p:spPr>
          <a:xfrm>
            <a:off x="4956802" y="1194209"/>
            <a:ext cx="8488236" cy="2567691"/>
          </a:xfrm>
          <a:custGeom>
            <a:avLst/>
            <a:gdLst/>
            <a:ahLst/>
            <a:cxnLst/>
            <a:rect l="l" t="t" r="r" b="b"/>
            <a:pathLst>
              <a:path w="8488236" h="2567691">
                <a:moveTo>
                  <a:pt x="0" y="0"/>
                </a:moveTo>
                <a:lnTo>
                  <a:pt x="8488236" y="0"/>
                </a:lnTo>
                <a:lnTo>
                  <a:pt x="8488236" y="2567692"/>
                </a:lnTo>
                <a:lnTo>
                  <a:pt x="0" y="2567692"/>
                </a:lnTo>
                <a:lnTo>
                  <a:pt x="0" y="0"/>
                </a:lnTo>
                <a:close/>
              </a:path>
            </a:pathLst>
          </a:custGeom>
          <a:blipFill>
            <a:blip r:embed="rId3"/>
            <a:stretch>
              <a:fillRect/>
            </a:stretch>
          </a:blipFill>
        </p:spPr>
      </p:sp>
      <p:sp>
        <p:nvSpPr>
          <p:cNvPr id="4" name="Freeform 4"/>
          <p:cNvSpPr/>
          <p:nvPr/>
        </p:nvSpPr>
        <p:spPr>
          <a:xfrm>
            <a:off x="4933835" y="4175162"/>
            <a:ext cx="8420330" cy="1936676"/>
          </a:xfrm>
          <a:custGeom>
            <a:avLst/>
            <a:gdLst/>
            <a:ahLst/>
            <a:cxnLst/>
            <a:rect l="l" t="t" r="r" b="b"/>
            <a:pathLst>
              <a:path w="8420330" h="1936676">
                <a:moveTo>
                  <a:pt x="0" y="0"/>
                </a:moveTo>
                <a:lnTo>
                  <a:pt x="8420330" y="0"/>
                </a:lnTo>
                <a:lnTo>
                  <a:pt x="8420330" y="1936676"/>
                </a:lnTo>
                <a:lnTo>
                  <a:pt x="0" y="1936676"/>
                </a:lnTo>
                <a:lnTo>
                  <a:pt x="0" y="0"/>
                </a:lnTo>
                <a:close/>
              </a:path>
            </a:pathLst>
          </a:custGeom>
          <a:blipFill>
            <a:blip r:embed="rId4"/>
            <a:stretch>
              <a:fillRect/>
            </a:stretch>
          </a:blipFill>
        </p:spPr>
      </p:sp>
      <p:sp>
        <p:nvSpPr>
          <p:cNvPr id="5" name="TextBox 5"/>
          <p:cNvSpPr txBox="1"/>
          <p:nvPr/>
        </p:nvSpPr>
        <p:spPr>
          <a:xfrm>
            <a:off x="4011270" y="8135928"/>
            <a:ext cx="10379301" cy="2101238"/>
          </a:xfrm>
          <a:prstGeom prst="rect">
            <a:avLst/>
          </a:prstGeom>
        </p:spPr>
        <p:txBody>
          <a:bodyPr lIns="0" tIns="0" rIns="0" bIns="0" rtlCol="0" anchor="t">
            <a:spAutoFit/>
          </a:bodyPr>
          <a:lstStyle/>
          <a:p>
            <a:pPr algn="just">
              <a:lnSpc>
                <a:spcPts val="2833"/>
              </a:lnSpc>
            </a:pPr>
            <a:r>
              <a:rPr lang="en-US" sz="2024">
                <a:solidFill>
                  <a:srgbClr val="000000"/>
                </a:solidFill>
                <a:latin typeface="Montserrat"/>
                <a:ea typeface="Montserrat"/>
                <a:cs typeface="Montserrat"/>
                <a:sym typeface="Montserrat"/>
              </a:rPr>
              <a:t>Code 1: The Cat class inherits from Animal and overrides the makeSound method.</a:t>
            </a:r>
          </a:p>
          <a:p>
            <a:pPr algn="just">
              <a:lnSpc>
                <a:spcPts val="2833"/>
              </a:lnSpc>
            </a:pPr>
            <a:endParaRPr lang="en-US" sz="2024">
              <a:solidFill>
                <a:srgbClr val="000000"/>
              </a:solidFill>
              <a:latin typeface="Montserrat"/>
              <a:ea typeface="Montserrat"/>
              <a:cs typeface="Montserrat"/>
              <a:sym typeface="Montserrat"/>
            </a:endParaRPr>
          </a:p>
          <a:p>
            <a:pPr algn="just">
              <a:lnSpc>
                <a:spcPts val="2833"/>
              </a:lnSpc>
            </a:pPr>
            <a:r>
              <a:rPr lang="en-US" sz="2024">
                <a:solidFill>
                  <a:srgbClr val="000000"/>
                </a:solidFill>
                <a:latin typeface="Montserrat"/>
                <a:ea typeface="Montserrat"/>
                <a:cs typeface="Montserrat"/>
                <a:sym typeface="Montserrat"/>
              </a:rPr>
              <a:t>Code 2: The User data class automatically provides useful methods like toString().</a:t>
            </a:r>
          </a:p>
          <a:p>
            <a:pPr algn="just">
              <a:lnSpc>
                <a:spcPts val="2833"/>
              </a:lnSpc>
            </a:pPr>
            <a:endParaRPr lang="en-US" sz="2024">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24" y="-3350"/>
            <a:ext cx="7233108" cy="10290350"/>
          </a:xfrm>
          <a:custGeom>
            <a:avLst/>
            <a:gdLst/>
            <a:ahLst/>
            <a:cxnLst/>
            <a:rect l="l" t="t" r="r" b="b"/>
            <a:pathLst>
              <a:path w="7233108" h="10290350">
                <a:moveTo>
                  <a:pt x="0" y="0"/>
                </a:moveTo>
                <a:lnTo>
                  <a:pt x="7233108" y="0"/>
                </a:lnTo>
                <a:lnTo>
                  <a:pt x="7233108" y="10290350"/>
                </a:lnTo>
                <a:lnTo>
                  <a:pt x="0" y="10290350"/>
                </a:lnTo>
                <a:lnTo>
                  <a:pt x="0" y="0"/>
                </a:lnTo>
                <a:close/>
              </a:path>
            </a:pathLst>
          </a:custGeom>
          <a:blipFill>
            <a:blip r:embed="rId2"/>
            <a:stretch>
              <a:fillRect l="-12520" r="-101616"/>
            </a:stretch>
          </a:blipFill>
        </p:spPr>
      </p:sp>
      <p:sp>
        <p:nvSpPr>
          <p:cNvPr id="3" name="TextBox 3"/>
          <p:cNvSpPr txBox="1"/>
          <p:nvPr/>
        </p:nvSpPr>
        <p:spPr>
          <a:xfrm>
            <a:off x="7838093" y="1325980"/>
            <a:ext cx="9696426" cy="1148033"/>
          </a:xfrm>
          <a:prstGeom prst="rect">
            <a:avLst/>
          </a:prstGeom>
        </p:spPr>
        <p:txBody>
          <a:bodyPr lIns="0" tIns="0" rIns="0" bIns="0" rtlCol="0" anchor="t">
            <a:spAutoFit/>
          </a:bodyPr>
          <a:lstStyle/>
          <a:p>
            <a:pPr algn="l">
              <a:lnSpc>
                <a:spcPts val="7935"/>
              </a:lnSpc>
            </a:pPr>
            <a:r>
              <a:rPr lang="en-US" sz="8180" b="1">
                <a:solidFill>
                  <a:srgbClr val="1C2120"/>
                </a:solidFill>
                <a:latin typeface="Poppins Bold"/>
                <a:ea typeface="Poppins Bold"/>
                <a:cs typeface="Poppins Bold"/>
                <a:sym typeface="Poppins Bold"/>
              </a:rPr>
              <a:t>Concurrency</a:t>
            </a:r>
          </a:p>
        </p:txBody>
      </p:sp>
      <p:sp>
        <p:nvSpPr>
          <p:cNvPr id="4" name="TextBox 4"/>
          <p:cNvSpPr txBox="1"/>
          <p:nvPr/>
        </p:nvSpPr>
        <p:spPr>
          <a:xfrm>
            <a:off x="7838093" y="4019478"/>
            <a:ext cx="9455844" cy="4570095"/>
          </a:xfrm>
          <a:prstGeom prst="rect">
            <a:avLst/>
          </a:prstGeom>
        </p:spPr>
        <p:txBody>
          <a:bodyPr lIns="0" tIns="0" rIns="0" bIns="0" rtlCol="0" anchor="t">
            <a:spAutoFit/>
          </a:bodyPr>
          <a:lstStyle/>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Coroutines</a:t>
            </a:r>
            <a:r>
              <a:rPr lang="en-US" sz="2100" spc="126">
                <a:solidFill>
                  <a:srgbClr val="000000"/>
                </a:solidFill>
                <a:latin typeface="Montserrat"/>
                <a:ea typeface="Montserrat"/>
                <a:cs typeface="Montserrat"/>
                <a:sym typeface="Montserrat"/>
              </a:rPr>
              <a:t>: Kotlin's coroutines provide a simple and efficient way to manage concurrency. Coroutines are lightweight threads that can be easily managed and suspended without blocking the main thread.</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Launch and Async</a:t>
            </a:r>
            <a:r>
              <a:rPr lang="en-US" sz="2100" spc="126">
                <a:solidFill>
                  <a:srgbClr val="000000"/>
                </a:solidFill>
                <a:latin typeface="Montserrat"/>
                <a:ea typeface="Montserrat"/>
                <a:cs typeface="Montserrat"/>
                <a:sym typeface="Montserrat"/>
              </a:rPr>
              <a:t>: launch and async are coroutine builders that help create coroutines. launch is used for fire-and-forget tasks, while async is used for tasks that return a result.</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Suspend Functions</a:t>
            </a:r>
            <a:r>
              <a:rPr lang="en-US" sz="2100" spc="126">
                <a:solidFill>
                  <a:srgbClr val="000000"/>
                </a:solidFill>
                <a:latin typeface="Montserrat"/>
                <a:ea typeface="Montserrat"/>
                <a:cs typeface="Montserrat"/>
                <a:sym typeface="Montserrat"/>
              </a:rPr>
              <a:t>: A suspend function is a function that can be paused and resumed at a later time. It allows long-running tasks to be executed without blocking the main thread.</a:t>
            </a:r>
          </a:p>
          <a:p>
            <a:pPr marL="0" lvl="0" indent="0" algn="l">
              <a:lnSpc>
                <a:spcPts val="2835"/>
              </a:lnSpc>
              <a:spcBef>
                <a:spcPct val="0"/>
              </a:spcBef>
            </a:pPr>
            <a:endParaRPr lang="en-US" sz="2100" spc="126">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97908" y="308898"/>
            <a:ext cx="11492184" cy="7455555"/>
          </a:xfrm>
          <a:custGeom>
            <a:avLst/>
            <a:gdLst/>
            <a:ahLst/>
            <a:cxnLst/>
            <a:rect l="l" t="t" r="r" b="b"/>
            <a:pathLst>
              <a:path w="11492184" h="7455555">
                <a:moveTo>
                  <a:pt x="0" y="0"/>
                </a:moveTo>
                <a:lnTo>
                  <a:pt x="11492184" y="0"/>
                </a:lnTo>
                <a:lnTo>
                  <a:pt x="11492184" y="7455555"/>
                </a:lnTo>
                <a:lnTo>
                  <a:pt x="0" y="7455555"/>
                </a:lnTo>
                <a:lnTo>
                  <a:pt x="0" y="0"/>
                </a:lnTo>
                <a:close/>
              </a:path>
            </a:pathLst>
          </a:custGeom>
          <a:blipFill>
            <a:blip r:embed="rId2"/>
            <a:stretch>
              <a:fillRect/>
            </a:stretch>
          </a:blipFill>
        </p:spPr>
      </p:sp>
      <p:sp>
        <p:nvSpPr>
          <p:cNvPr id="3" name="Freeform 3"/>
          <p:cNvSpPr/>
          <p:nvPr/>
        </p:nvSpPr>
        <p:spPr>
          <a:xfrm>
            <a:off x="5435623" y="1028700"/>
            <a:ext cx="7416753" cy="2549509"/>
          </a:xfrm>
          <a:custGeom>
            <a:avLst/>
            <a:gdLst/>
            <a:ahLst/>
            <a:cxnLst/>
            <a:rect l="l" t="t" r="r" b="b"/>
            <a:pathLst>
              <a:path w="7416753" h="2549509">
                <a:moveTo>
                  <a:pt x="0" y="0"/>
                </a:moveTo>
                <a:lnTo>
                  <a:pt x="7416754" y="0"/>
                </a:lnTo>
                <a:lnTo>
                  <a:pt x="7416754" y="2549509"/>
                </a:lnTo>
                <a:lnTo>
                  <a:pt x="0" y="2549509"/>
                </a:lnTo>
                <a:lnTo>
                  <a:pt x="0" y="0"/>
                </a:lnTo>
                <a:close/>
              </a:path>
            </a:pathLst>
          </a:custGeom>
          <a:blipFill>
            <a:blip r:embed="rId3"/>
            <a:stretch>
              <a:fillRect/>
            </a:stretch>
          </a:blipFill>
        </p:spPr>
      </p:sp>
      <p:sp>
        <p:nvSpPr>
          <p:cNvPr id="4" name="Freeform 4"/>
          <p:cNvSpPr/>
          <p:nvPr/>
        </p:nvSpPr>
        <p:spPr>
          <a:xfrm>
            <a:off x="5435623" y="3799819"/>
            <a:ext cx="7416753" cy="2391903"/>
          </a:xfrm>
          <a:custGeom>
            <a:avLst/>
            <a:gdLst/>
            <a:ahLst/>
            <a:cxnLst/>
            <a:rect l="l" t="t" r="r" b="b"/>
            <a:pathLst>
              <a:path w="7416753" h="2391903">
                <a:moveTo>
                  <a:pt x="0" y="0"/>
                </a:moveTo>
                <a:lnTo>
                  <a:pt x="7416754" y="0"/>
                </a:lnTo>
                <a:lnTo>
                  <a:pt x="7416754" y="2391902"/>
                </a:lnTo>
                <a:lnTo>
                  <a:pt x="0" y="2391902"/>
                </a:lnTo>
                <a:lnTo>
                  <a:pt x="0" y="0"/>
                </a:lnTo>
                <a:close/>
              </a:path>
            </a:pathLst>
          </a:custGeom>
          <a:blipFill>
            <a:blip r:embed="rId4"/>
            <a:stretch>
              <a:fillRect/>
            </a:stretch>
          </a:blipFill>
        </p:spPr>
      </p:sp>
      <p:sp>
        <p:nvSpPr>
          <p:cNvPr id="5" name="TextBox 5"/>
          <p:cNvSpPr txBox="1"/>
          <p:nvPr/>
        </p:nvSpPr>
        <p:spPr>
          <a:xfrm>
            <a:off x="4011270" y="8135928"/>
            <a:ext cx="10379301" cy="1748813"/>
          </a:xfrm>
          <a:prstGeom prst="rect">
            <a:avLst/>
          </a:prstGeom>
        </p:spPr>
        <p:txBody>
          <a:bodyPr lIns="0" tIns="0" rIns="0" bIns="0" rtlCol="0" anchor="t">
            <a:spAutoFit/>
          </a:bodyPr>
          <a:lstStyle/>
          <a:p>
            <a:pPr algn="just">
              <a:lnSpc>
                <a:spcPts val="2833"/>
              </a:lnSpc>
            </a:pPr>
            <a:r>
              <a:rPr lang="en-US" sz="2024">
                <a:solidFill>
                  <a:srgbClr val="000000"/>
                </a:solidFill>
                <a:latin typeface="Montserrat"/>
                <a:ea typeface="Montserrat"/>
                <a:cs typeface="Montserrat"/>
                <a:sym typeface="Montserrat"/>
              </a:rPr>
              <a:t>Code 1: A coroutine launched within runBlocking delays for 500 milliseconds before printing a message.</a:t>
            </a:r>
          </a:p>
          <a:p>
            <a:pPr algn="just">
              <a:lnSpc>
                <a:spcPts val="2833"/>
              </a:lnSpc>
            </a:pPr>
            <a:endParaRPr lang="en-US" sz="2024">
              <a:solidFill>
                <a:srgbClr val="000000"/>
              </a:solidFill>
              <a:latin typeface="Montserrat"/>
              <a:ea typeface="Montserrat"/>
              <a:cs typeface="Montserrat"/>
              <a:sym typeface="Montserrat"/>
            </a:endParaRPr>
          </a:p>
          <a:p>
            <a:pPr algn="just">
              <a:lnSpc>
                <a:spcPts val="2833"/>
              </a:lnSpc>
            </a:pPr>
            <a:r>
              <a:rPr lang="en-US" sz="2024">
                <a:solidFill>
                  <a:srgbClr val="000000"/>
                </a:solidFill>
                <a:latin typeface="Montserrat"/>
                <a:ea typeface="Montserrat"/>
                <a:cs typeface="Montserrat"/>
                <a:sym typeface="Montserrat"/>
              </a:rPr>
              <a:t>Code 2: An async coroutine returns a result after a delay and await is used to get the result.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22" y="-14173"/>
            <a:ext cx="6943142" cy="10301173"/>
          </a:xfrm>
          <a:custGeom>
            <a:avLst/>
            <a:gdLst/>
            <a:ahLst/>
            <a:cxnLst/>
            <a:rect l="l" t="t" r="r" b="b"/>
            <a:pathLst>
              <a:path w="6943142" h="10301173">
                <a:moveTo>
                  <a:pt x="0" y="0"/>
                </a:moveTo>
                <a:lnTo>
                  <a:pt x="6943143" y="0"/>
                </a:lnTo>
                <a:lnTo>
                  <a:pt x="6943143" y="10301173"/>
                </a:lnTo>
                <a:lnTo>
                  <a:pt x="0" y="10301173"/>
                </a:lnTo>
                <a:lnTo>
                  <a:pt x="0" y="0"/>
                </a:lnTo>
                <a:close/>
              </a:path>
            </a:pathLst>
          </a:custGeom>
          <a:blipFill>
            <a:blip r:embed="rId2"/>
            <a:stretch>
              <a:fillRect l="-12586" r="-109960"/>
            </a:stretch>
          </a:blipFill>
        </p:spPr>
      </p:sp>
      <p:sp>
        <p:nvSpPr>
          <p:cNvPr id="3" name="TextBox 3"/>
          <p:cNvSpPr txBox="1"/>
          <p:nvPr/>
        </p:nvSpPr>
        <p:spPr>
          <a:xfrm>
            <a:off x="7838093" y="321657"/>
            <a:ext cx="9696426" cy="3156680"/>
          </a:xfrm>
          <a:prstGeom prst="rect">
            <a:avLst/>
          </a:prstGeom>
        </p:spPr>
        <p:txBody>
          <a:bodyPr lIns="0" tIns="0" rIns="0" bIns="0" rtlCol="0" anchor="t">
            <a:spAutoFit/>
          </a:bodyPr>
          <a:lstStyle/>
          <a:p>
            <a:pPr algn="l">
              <a:lnSpc>
                <a:spcPts val="7935"/>
              </a:lnSpc>
            </a:pPr>
            <a:r>
              <a:rPr lang="en-US" sz="8180" b="1">
                <a:solidFill>
                  <a:srgbClr val="1C2120"/>
                </a:solidFill>
                <a:latin typeface="Poppins Bold"/>
                <a:ea typeface="Poppins Bold"/>
                <a:cs typeface="Poppins Bold"/>
                <a:sym typeface="Poppins Bold"/>
              </a:rPr>
              <a:t>Exception Handling and Event Handling</a:t>
            </a:r>
          </a:p>
        </p:txBody>
      </p:sp>
      <p:sp>
        <p:nvSpPr>
          <p:cNvPr id="4" name="TextBox 4"/>
          <p:cNvSpPr txBox="1"/>
          <p:nvPr/>
        </p:nvSpPr>
        <p:spPr>
          <a:xfrm>
            <a:off x="7838093" y="4019478"/>
            <a:ext cx="9455844" cy="2455545"/>
          </a:xfrm>
          <a:prstGeom prst="rect">
            <a:avLst/>
          </a:prstGeom>
        </p:spPr>
        <p:txBody>
          <a:bodyPr lIns="0" tIns="0" rIns="0" bIns="0" rtlCol="0" anchor="t">
            <a:spAutoFit/>
          </a:bodyPr>
          <a:lstStyle/>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Exception Handling</a:t>
            </a:r>
            <a:r>
              <a:rPr lang="en-US" sz="2100" spc="126">
                <a:solidFill>
                  <a:srgbClr val="000000"/>
                </a:solidFill>
                <a:latin typeface="Montserrat"/>
                <a:ea typeface="Montserrat"/>
                <a:cs typeface="Montserrat"/>
                <a:sym typeface="Montserrat"/>
              </a:rPr>
              <a:t>: Kotlin uses try-catch blocks to handle exceptions. The try block contains code that might throw an exception, and the catch block handles the exception.</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Event Handling:</a:t>
            </a:r>
            <a:r>
              <a:rPr lang="en-US" sz="2100" spc="126">
                <a:solidFill>
                  <a:srgbClr val="000000"/>
                </a:solidFill>
                <a:latin typeface="Montserrat"/>
                <a:ea typeface="Montserrat"/>
                <a:cs typeface="Montserrat"/>
                <a:sym typeface="Montserrat"/>
              </a:rPr>
              <a:t> Kotlin allows event handling through lambdas and higher-order functions. You can set event listeners that execute a block of code when an event occurs.</a:t>
            </a:r>
          </a:p>
          <a:p>
            <a:pPr marL="0" lvl="0" indent="0" algn="l">
              <a:lnSpc>
                <a:spcPts val="2835"/>
              </a:lnSpc>
              <a:spcBef>
                <a:spcPct val="0"/>
              </a:spcBef>
            </a:pPr>
            <a:endParaRPr lang="en-US" sz="2100" spc="126">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97908" y="308898"/>
            <a:ext cx="11492184" cy="7455555"/>
          </a:xfrm>
          <a:custGeom>
            <a:avLst/>
            <a:gdLst/>
            <a:ahLst/>
            <a:cxnLst/>
            <a:rect l="l" t="t" r="r" b="b"/>
            <a:pathLst>
              <a:path w="11492184" h="7455555">
                <a:moveTo>
                  <a:pt x="0" y="0"/>
                </a:moveTo>
                <a:lnTo>
                  <a:pt x="11492184" y="0"/>
                </a:lnTo>
                <a:lnTo>
                  <a:pt x="11492184" y="7455555"/>
                </a:lnTo>
                <a:lnTo>
                  <a:pt x="0" y="7455555"/>
                </a:lnTo>
                <a:lnTo>
                  <a:pt x="0" y="0"/>
                </a:lnTo>
                <a:close/>
              </a:path>
            </a:pathLst>
          </a:custGeom>
          <a:blipFill>
            <a:blip r:embed="rId2"/>
            <a:stretch>
              <a:fillRect/>
            </a:stretch>
          </a:blipFill>
        </p:spPr>
      </p:sp>
      <p:sp>
        <p:nvSpPr>
          <p:cNvPr id="3" name="Freeform 3"/>
          <p:cNvSpPr/>
          <p:nvPr/>
        </p:nvSpPr>
        <p:spPr>
          <a:xfrm>
            <a:off x="5043152" y="1285493"/>
            <a:ext cx="8201695" cy="2193953"/>
          </a:xfrm>
          <a:custGeom>
            <a:avLst/>
            <a:gdLst/>
            <a:ahLst/>
            <a:cxnLst/>
            <a:rect l="l" t="t" r="r" b="b"/>
            <a:pathLst>
              <a:path w="8201695" h="2193953">
                <a:moveTo>
                  <a:pt x="0" y="0"/>
                </a:moveTo>
                <a:lnTo>
                  <a:pt x="8201696" y="0"/>
                </a:lnTo>
                <a:lnTo>
                  <a:pt x="8201696" y="2193953"/>
                </a:lnTo>
                <a:lnTo>
                  <a:pt x="0" y="2193953"/>
                </a:lnTo>
                <a:lnTo>
                  <a:pt x="0" y="0"/>
                </a:lnTo>
                <a:close/>
              </a:path>
            </a:pathLst>
          </a:custGeom>
          <a:blipFill>
            <a:blip r:embed="rId3"/>
            <a:stretch>
              <a:fillRect/>
            </a:stretch>
          </a:blipFill>
        </p:spPr>
      </p:sp>
      <p:sp>
        <p:nvSpPr>
          <p:cNvPr id="4" name="Freeform 4"/>
          <p:cNvSpPr/>
          <p:nvPr/>
        </p:nvSpPr>
        <p:spPr>
          <a:xfrm>
            <a:off x="5626061" y="3615159"/>
            <a:ext cx="7035877" cy="2708813"/>
          </a:xfrm>
          <a:custGeom>
            <a:avLst/>
            <a:gdLst/>
            <a:ahLst/>
            <a:cxnLst/>
            <a:rect l="l" t="t" r="r" b="b"/>
            <a:pathLst>
              <a:path w="7035877" h="2708813">
                <a:moveTo>
                  <a:pt x="0" y="0"/>
                </a:moveTo>
                <a:lnTo>
                  <a:pt x="7035878" y="0"/>
                </a:lnTo>
                <a:lnTo>
                  <a:pt x="7035878" y="2708813"/>
                </a:lnTo>
                <a:lnTo>
                  <a:pt x="0" y="2708813"/>
                </a:lnTo>
                <a:lnTo>
                  <a:pt x="0" y="0"/>
                </a:lnTo>
                <a:close/>
              </a:path>
            </a:pathLst>
          </a:custGeom>
          <a:blipFill>
            <a:blip r:embed="rId4"/>
            <a:stretch>
              <a:fillRect/>
            </a:stretch>
          </a:blipFill>
        </p:spPr>
      </p:sp>
      <p:sp>
        <p:nvSpPr>
          <p:cNvPr id="5" name="TextBox 5"/>
          <p:cNvSpPr txBox="1"/>
          <p:nvPr/>
        </p:nvSpPr>
        <p:spPr>
          <a:xfrm>
            <a:off x="4011270" y="8135928"/>
            <a:ext cx="10379301" cy="1396388"/>
          </a:xfrm>
          <a:prstGeom prst="rect">
            <a:avLst/>
          </a:prstGeom>
        </p:spPr>
        <p:txBody>
          <a:bodyPr lIns="0" tIns="0" rIns="0" bIns="0" rtlCol="0" anchor="t">
            <a:spAutoFit/>
          </a:bodyPr>
          <a:lstStyle/>
          <a:p>
            <a:pPr algn="just">
              <a:lnSpc>
                <a:spcPts val="2833"/>
              </a:lnSpc>
            </a:pPr>
            <a:r>
              <a:rPr lang="en-US" sz="2024">
                <a:solidFill>
                  <a:srgbClr val="000000"/>
                </a:solidFill>
                <a:latin typeface="Montserrat"/>
                <a:ea typeface="Montserrat"/>
                <a:cs typeface="Montserrat"/>
                <a:sym typeface="Montserrat"/>
              </a:rPr>
              <a:t>Code 1: This code tries to convert a string to an integer, and catches a NumberFormatException if the conversion fails.</a:t>
            </a:r>
          </a:p>
          <a:p>
            <a:pPr algn="just">
              <a:lnSpc>
                <a:spcPts val="2833"/>
              </a:lnSpc>
            </a:pPr>
            <a:endParaRPr lang="en-US" sz="2024">
              <a:solidFill>
                <a:srgbClr val="000000"/>
              </a:solidFill>
              <a:latin typeface="Montserrat"/>
              <a:ea typeface="Montserrat"/>
              <a:cs typeface="Montserrat"/>
              <a:sym typeface="Montserrat"/>
            </a:endParaRPr>
          </a:p>
          <a:p>
            <a:pPr algn="just">
              <a:lnSpc>
                <a:spcPts val="2833"/>
              </a:lnSpc>
            </a:pPr>
            <a:r>
              <a:rPr lang="en-US" sz="2024">
                <a:solidFill>
                  <a:srgbClr val="000000"/>
                </a:solidFill>
                <a:latin typeface="Montserrat"/>
                <a:ea typeface="Montserrat"/>
                <a:cs typeface="Montserrat"/>
                <a:sym typeface="Montserrat"/>
              </a:rPr>
              <a:t>Code 2: A lambda expression is used as an event listener for a button click.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7482236" cy="10287000"/>
          </a:xfrm>
          <a:custGeom>
            <a:avLst/>
            <a:gdLst/>
            <a:ahLst/>
            <a:cxnLst/>
            <a:rect l="l" t="t" r="r" b="b"/>
            <a:pathLst>
              <a:path w="7458529" h="10258654">
                <a:moveTo>
                  <a:pt x="0" y="0"/>
                </a:moveTo>
                <a:lnTo>
                  <a:pt x="7458529" y="0"/>
                </a:lnTo>
                <a:lnTo>
                  <a:pt x="7458529" y="10258654"/>
                </a:lnTo>
                <a:lnTo>
                  <a:pt x="0" y="10258654"/>
                </a:lnTo>
                <a:lnTo>
                  <a:pt x="0" y="0"/>
                </a:lnTo>
                <a:close/>
              </a:path>
            </a:pathLst>
          </a:custGeom>
          <a:blipFill>
            <a:blip r:embed="rId2"/>
            <a:stretch>
              <a:fillRect l="-12327" r="-93986"/>
            </a:stretch>
          </a:blipFill>
        </p:spPr>
        <p:txBody>
          <a:bodyPr/>
          <a:lstStyle/>
          <a:p>
            <a:endParaRPr lang="en-US" dirty="0"/>
          </a:p>
        </p:txBody>
      </p:sp>
      <p:sp>
        <p:nvSpPr>
          <p:cNvPr id="3" name="TextBox 3"/>
          <p:cNvSpPr txBox="1"/>
          <p:nvPr/>
        </p:nvSpPr>
        <p:spPr>
          <a:xfrm>
            <a:off x="7838093" y="823819"/>
            <a:ext cx="9696426" cy="2152356"/>
          </a:xfrm>
          <a:prstGeom prst="rect">
            <a:avLst/>
          </a:prstGeom>
        </p:spPr>
        <p:txBody>
          <a:bodyPr lIns="0" tIns="0" rIns="0" bIns="0" rtlCol="0" anchor="t">
            <a:spAutoFit/>
          </a:bodyPr>
          <a:lstStyle/>
          <a:p>
            <a:pPr algn="l">
              <a:lnSpc>
                <a:spcPts val="7935"/>
              </a:lnSpc>
            </a:pPr>
            <a:r>
              <a:rPr lang="en-US" sz="8180" b="1">
                <a:solidFill>
                  <a:srgbClr val="1C2120"/>
                </a:solidFill>
                <a:latin typeface="Poppins Bold"/>
                <a:ea typeface="Poppins Bold"/>
                <a:cs typeface="Poppins Bold"/>
                <a:sym typeface="Poppins Bold"/>
              </a:rPr>
              <a:t>Functional Programming</a:t>
            </a:r>
          </a:p>
        </p:txBody>
      </p:sp>
      <p:sp>
        <p:nvSpPr>
          <p:cNvPr id="4" name="TextBox 4"/>
          <p:cNvSpPr txBox="1"/>
          <p:nvPr/>
        </p:nvSpPr>
        <p:spPr>
          <a:xfrm>
            <a:off x="7838093" y="4019478"/>
            <a:ext cx="9455844" cy="3865245"/>
          </a:xfrm>
          <a:prstGeom prst="rect">
            <a:avLst/>
          </a:prstGeom>
        </p:spPr>
        <p:txBody>
          <a:bodyPr lIns="0" tIns="0" rIns="0" bIns="0" rtlCol="0" anchor="t">
            <a:spAutoFit/>
          </a:bodyPr>
          <a:lstStyle/>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Higher-Order Functions</a:t>
            </a:r>
            <a:r>
              <a:rPr lang="en-US" sz="2100" spc="126">
                <a:solidFill>
                  <a:srgbClr val="000000"/>
                </a:solidFill>
                <a:latin typeface="Montserrat"/>
                <a:ea typeface="Montserrat"/>
                <a:cs typeface="Montserrat"/>
                <a:sym typeface="Montserrat"/>
              </a:rPr>
              <a:t>: Higher-order functions are functions that take other functions as parameters or return functions as results. They enable functional programming in Kotlin.</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Lambda Expressions:</a:t>
            </a:r>
            <a:r>
              <a:rPr lang="en-US" sz="2100" spc="126">
                <a:solidFill>
                  <a:srgbClr val="000000"/>
                </a:solidFill>
                <a:latin typeface="Montserrat"/>
                <a:ea typeface="Montserrat"/>
                <a:cs typeface="Montserrat"/>
                <a:sym typeface="Montserrat"/>
              </a:rPr>
              <a:t> Lambda expressions are anonymous functions that can be used as parameters or return values. They provide a concise way to represent functional logic.</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Collections Operations:</a:t>
            </a:r>
            <a:r>
              <a:rPr lang="en-US" sz="2100" spc="126">
                <a:solidFill>
                  <a:srgbClr val="000000"/>
                </a:solidFill>
                <a:latin typeface="Montserrat"/>
                <a:ea typeface="Montserrat"/>
                <a:cs typeface="Montserrat"/>
                <a:sym typeface="Montserrat"/>
              </a:rPr>
              <a:t> Kotlin provides a rich set of functions for performing operations on collections, such as map, filter, and reduce.</a:t>
            </a:r>
          </a:p>
          <a:p>
            <a:pPr marL="0" lvl="0" indent="0" algn="l">
              <a:lnSpc>
                <a:spcPts val="2835"/>
              </a:lnSpc>
              <a:spcBef>
                <a:spcPct val="0"/>
              </a:spcBef>
            </a:pPr>
            <a:endParaRPr lang="en-US" sz="2100" spc="126">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97908" y="308898"/>
            <a:ext cx="11492184" cy="7455555"/>
          </a:xfrm>
          <a:custGeom>
            <a:avLst/>
            <a:gdLst/>
            <a:ahLst/>
            <a:cxnLst/>
            <a:rect l="l" t="t" r="r" b="b"/>
            <a:pathLst>
              <a:path w="11492184" h="7455555">
                <a:moveTo>
                  <a:pt x="0" y="0"/>
                </a:moveTo>
                <a:lnTo>
                  <a:pt x="11492184" y="0"/>
                </a:lnTo>
                <a:lnTo>
                  <a:pt x="11492184" y="7455555"/>
                </a:lnTo>
                <a:lnTo>
                  <a:pt x="0" y="7455555"/>
                </a:lnTo>
                <a:lnTo>
                  <a:pt x="0" y="0"/>
                </a:lnTo>
                <a:close/>
              </a:path>
            </a:pathLst>
          </a:custGeom>
          <a:blipFill>
            <a:blip r:embed="rId2"/>
            <a:stretch>
              <a:fillRect/>
            </a:stretch>
          </a:blipFill>
        </p:spPr>
      </p:sp>
      <p:sp>
        <p:nvSpPr>
          <p:cNvPr id="3" name="Freeform 3"/>
          <p:cNvSpPr/>
          <p:nvPr/>
        </p:nvSpPr>
        <p:spPr>
          <a:xfrm>
            <a:off x="5086357" y="1215472"/>
            <a:ext cx="8115286" cy="2059254"/>
          </a:xfrm>
          <a:custGeom>
            <a:avLst/>
            <a:gdLst/>
            <a:ahLst/>
            <a:cxnLst/>
            <a:rect l="l" t="t" r="r" b="b"/>
            <a:pathLst>
              <a:path w="8115286" h="2059254">
                <a:moveTo>
                  <a:pt x="0" y="0"/>
                </a:moveTo>
                <a:lnTo>
                  <a:pt x="8115286" y="0"/>
                </a:lnTo>
                <a:lnTo>
                  <a:pt x="8115286" y="2059254"/>
                </a:lnTo>
                <a:lnTo>
                  <a:pt x="0" y="2059254"/>
                </a:lnTo>
                <a:lnTo>
                  <a:pt x="0" y="0"/>
                </a:lnTo>
                <a:close/>
              </a:path>
            </a:pathLst>
          </a:custGeom>
          <a:blipFill>
            <a:blip r:embed="rId3"/>
            <a:stretch>
              <a:fillRect/>
            </a:stretch>
          </a:blipFill>
        </p:spPr>
      </p:sp>
      <p:sp>
        <p:nvSpPr>
          <p:cNvPr id="4" name="Freeform 4"/>
          <p:cNvSpPr/>
          <p:nvPr/>
        </p:nvSpPr>
        <p:spPr>
          <a:xfrm>
            <a:off x="4888022" y="3858996"/>
            <a:ext cx="8625795" cy="2005497"/>
          </a:xfrm>
          <a:custGeom>
            <a:avLst/>
            <a:gdLst/>
            <a:ahLst/>
            <a:cxnLst/>
            <a:rect l="l" t="t" r="r" b="b"/>
            <a:pathLst>
              <a:path w="8625795" h="2005497">
                <a:moveTo>
                  <a:pt x="0" y="0"/>
                </a:moveTo>
                <a:lnTo>
                  <a:pt x="8625796" y="0"/>
                </a:lnTo>
                <a:lnTo>
                  <a:pt x="8625796" y="2005497"/>
                </a:lnTo>
                <a:lnTo>
                  <a:pt x="0" y="2005497"/>
                </a:lnTo>
                <a:lnTo>
                  <a:pt x="0" y="0"/>
                </a:lnTo>
                <a:close/>
              </a:path>
            </a:pathLst>
          </a:custGeom>
          <a:blipFill>
            <a:blip r:embed="rId4"/>
            <a:stretch>
              <a:fillRect/>
            </a:stretch>
          </a:blipFill>
        </p:spPr>
      </p:sp>
      <p:sp>
        <p:nvSpPr>
          <p:cNvPr id="5" name="TextBox 5"/>
          <p:cNvSpPr txBox="1"/>
          <p:nvPr/>
        </p:nvSpPr>
        <p:spPr>
          <a:xfrm>
            <a:off x="4011270" y="8135928"/>
            <a:ext cx="10379301" cy="1748813"/>
          </a:xfrm>
          <a:prstGeom prst="rect">
            <a:avLst/>
          </a:prstGeom>
        </p:spPr>
        <p:txBody>
          <a:bodyPr lIns="0" tIns="0" rIns="0" bIns="0" rtlCol="0" anchor="t">
            <a:spAutoFit/>
          </a:bodyPr>
          <a:lstStyle/>
          <a:p>
            <a:pPr algn="just">
              <a:lnSpc>
                <a:spcPts val="2833"/>
              </a:lnSpc>
            </a:pPr>
            <a:r>
              <a:rPr lang="en-US" sz="2024">
                <a:solidFill>
                  <a:srgbClr val="000000"/>
                </a:solidFill>
                <a:latin typeface="Montserrat"/>
                <a:ea typeface="Montserrat"/>
                <a:cs typeface="Montserrat"/>
                <a:sym typeface="Montserrat"/>
              </a:rPr>
              <a:t>Code 1: The map function is used to create a new list containing the squares of the original list elements.</a:t>
            </a:r>
          </a:p>
          <a:p>
            <a:pPr algn="just">
              <a:lnSpc>
                <a:spcPts val="2833"/>
              </a:lnSpc>
            </a:pPr>
            <a:endParaRPr lang="en-US" sz="2024">
              <a:solidFill>
                <a:srgbClr val="000000"/>
              </a:solidFill>
              <a:latin typeface="Montserrat"/>
              <a:ea typeface="Montserrat"/>
              <a:cs typeface="Montserrat"/>
              <a:sym typeface="Montserrat"/>
            </a:endParaRPr>
          </a:p>
          <a:p>
            <a:pPr algn="just">
              <a:lnSpc>
                <a:spcPts val="2833"/>
              </a:lnSpc>
            </a:pPr>
            <a:r>
              <a:rPr lang="en-US" sz="2024">
                <a:solidFill>
                  <a:srgbClr val="000000"/>
                </a:solidFill>
                <a:latin typeface="Montserrat"/>
                <a:ea typeface="Montserrat"/>
                <a:cs typeface="Montserrat"/>
                <a:sym typeface="Montserrat"/>
              </a:rPr>
              <a:t>Code 2: The filter function creates a new list containing only the even numbers from the original list.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83134" y="1616740"/>
            <a:ext cx="6830714" cy="2128485"/>
            <a:chOff x="0" y="0"/>
            <a:chExt cx="2286638" cy="712528"/>
          </a:xfrm>
        </p:grpSpPr>
        <p:sp>
          <p:nvSpPr>
            <p:cNvPr id="3" name="Freeform 3"/>
            <p:cNvSpPr/>
            <p:nvPr/>
          </p:nvSpPr>
          <p:spPr>
            <a:xfrm>
              <a:off x="0" y="0"/>
              <a:ext cx="2286638" cy="712528"/>
            </a:xfrm>
            <a:custGeom>
              <a:avLst/>
              <a:gdLst/>
              <a:ahLst/>
              <a:cxnLst/>
              <a:rect l="l" t="t" r="r" b="b"/>
              <a:pathLst>
                <a:path w="2286638" h="71252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id="4" name="TextBox 4"/>
            <p:cNvSpPr txBox="1"/>
            <p:nvPr/>
          </p:nvSpPr>
          <p:spPr>
            <a:xfrm>
              <a:off x="0" y="85725"/>
              <a:ext cx="2286638" cy="626803"/>
            </a:xfrm>
            <a:prstGeom prst="rect">
              <a:avLst/>
            </a:prstGeom>
          </p:spPr>
          <p:txBody>
            <a:bodyPr lIns="50800" tIns="50800" rIns="50800" bIns="50800" rtlCol="0" anchor="ctr"/>
            <a:lstStyle/>
            <a:p>
              <a:pPr algn="ctr">
                <a:lnSpc>
                  <a:spcPts val="1925"/>
                </a:lnSpc>
              </a:pPr>
              <a:endParaRPr/>
            </a:p>
          </p:txBody>
        </p:sp>
      </p:grpSp>
      <p:sp>
        <p:nvSpPr>
          <p:cNvPr id="5" name="Freeform 5"/>
          <p:cNvSpPr/>
          <p:nvPr/>
        </p:nvSpPr>
        <p:spPr>
          <a:xfrm>
            <a:off x="10685802" y="2375876"/>
            <a:ext cx="1023822" cy="839534"/>
          </a:xfrm>
          <a:custGeom>
            <a:avLst/>
            <a:gdLst/>
            <a:ahLst/>
            <a:cxnLst/>
            <a:rect l="l" t="t" r="r" b="b"/>
            <a:pathLst>
              <a:path w="1023822" h="839534">
                <a:moveTo>
                  <a:pt x="0" y="0"/>
                </a:moveTo>
                <a:lnTo>
                  <a:pt x="1023822" y="0"/>
                </a:lnTo>
                <a:lnTo>
                  <a:pt x="1023822" y="839534"/>
                </a:lnTo>
                <a:lnTo>
                  <a:pt x="0" y="839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083134" y="4079914"/>
            <a:ext cx="6830714" cy="2128485"/>
            <a:chOff x="0" y="0"/>
            <a:chExt cx="2286638" cy="712528"/>
          </a:xfrm>
        </p:grpSpPr>
        <p:sp>
          <p:nvSpPr>
            <p:cNvPr id="7" name="Freeform 7"/>
            <p:cNvSpPr/>
            <p:nvPr/>
          </p:nvSpPr>
          <p:spPr>
            <a:xfrm>
              <a:off x="0" y="0"/>
              <a:ext cx="2286638" cy="712528"/>
            </a:xfrm>
            <a:custGeom>
              <a:avLst/>
              <a:gdLst/>
              <a:ahLst/>
              <a:cxnLst/>
              <a:rect l="l" t="t" r="r" b="b"/>
              <a:pathLst>
                <a:path w="2286638" h="71252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id="8" name="TextBox 8"/>
            <p:cNvSpPr txBox="1"/>
            <p:nvPr/>
          </p:nvSpPr>
          <p:spPr>
            <a:xfrm>
              <a:off x="0" y="85725"/>
              <a:ext cx="2286638" cy="626803"/>
            </a:xfrm>
            <a:prstGeom prst="rect">
              <a:avLst/>
            </a:prstGeom>
          </p:spPr>
          <p:txBody>
            <a:bodyPr lIns="50800" tIns="50800" rIns="50800" bIns="50800" rtlCol="0" anchor="ctr"/>
            <a:lstStyle/>
            <a:p>
              <a:pPr algn="ctr">
                <a:lnSpc>
                  <a:spcPts val="1925"/>
                </a:lnSpc>
              </a:pPr>
              <a:endParaRPr/>
            </a:p>
          </p:txBody>
        </p:sp>
      </p:grpSp>
      <p:grpSp>
        <p:nvGrpSpPr>
          <p:cNvPr id="9" name="Group 9"/>
          <p:cNvGrpSpPr/>
          <p:nvPr/>
        </p:nvGrpSpPr>
        <p:grpSpPr>
          <a:xfrm>
            <a:off x="10083134" y="6541774"/>
            <a:ext cx="6830714" cy="2128485"/>
            <a:chOff x="0" y="0"/>
            <a:chExt cx="2286638" cy="712528"/>
          </a:xfrm>
        </p:grpSpPr>
        <p:sp>
          <p:nvSpPr>
            <p:cNvPr id="10" name="Freeform 10"/>
            <p:cNvSpPr/>
            <p:nvPr/>
          </p:nvSpPr>
          <p:spPr>
            <a:xfrm>
              <a:off x="0" y="0"/>
              <a:ext cx="2286638" cy="712528"/>
            </a:xfrm>
            <a:custGeom>
              <a:avLst/>
              <a:gdLst/>
              <a:ahLst/>
              <a:cxnLst/>
              <a:rect l="l" t="t" r="r" b="b"/>
              <a:pathLst>
                <a:path w="2286638" h="71252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sp>
        <p:sp>
          <p:nvSpPr>
            <p:cNvPr id="11" name="TextBox 11"/>
            <p:cNvSpPr txBox="1"/>
            <p:nvPr/>
          </p:nvSpPr>
          <p:spPr>
            <a:xfrm>
              <a:off x="0" y="85725"/>
              <a:ext cx="2286638" cy="626803"/>
            </a:xfrm>
            <a:prstGeom prst="rect">
              <a:avLst/>
            </a:prstGeom>
          </p:spPr>
          <p:txBody>
            <a:bodyPr lIns="50800" tIns="50800" rIns="50800" bIns="50800" rtlCol="0" anchor="ctr"/>
            <a:lstStyle/>
            <a:p>
              <a:pPr algn="ctr">
                <a:lnSpc>
                  <a:spcPts val="1925"/>
                </a:lnSpc>
              </a:pPr>
              <a:endParaRPr/>
            </a:p>
          </p:txBody>
        </p:sp>
      </p:grpSp>
      <p:sp>
        <p:nvSpPr>
          <p:cNvPr id="12" name="Freeform 12"/>
          <p:cNvSpPr/>
          <p:nvPr/>
        </p:nvSpPr>
        <p:spPr>
          <a:xfrm>
            <a:off x="10677950" y="4517864"/>
            <a:ext cx="1031674" cy="1252584"/>
          </a:xfrm>
          <a:custGeom>
            <a:avLst/>
            <a:gdLst/>
            <a:ahLst/>
            <a:cxnLst/>
            <a:rect l="l" t="t" r="r" b="b"/>
            <a:pathLst>
              <a:path w="1031674" h="1252584">
                <a:moveTo>
                  <a:pt x="0" y="0"/>
                </a:moveTo>
                <a:lnTo>
                  <a:pt x="1031674" y="0"/>
                </a:lnTo>
                <a:lnTo>
                  <a:pt x="1031674" y="1252585"/>
                </a:lnTo>
                <a:lnTo>
                  <a:pt x="0" y="1252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0497275" y="7308439"/>
            <a:ext cx="1400875" cy="924578"/>
          </a:xfrm>
          <a:custGeom>
            <a:avLst/>
            <a:gdLst/>
            <a:ahLst/>
            <a:cxnLst/>
            <a:rect l="l" t="t" r="r" b="b"/>
            <a:pathLst>
              <a:path w="1400875" h="924578">
                <a:moveTo>
                  <a:pt x="0" y="0"/>
                </a:moveTo>
                <a:lnTo>
                  <a:pt x="1400875" y="0"/>
                </a:lnTo>
                <a:lnTo>
                  <a:pt x="1400875" y="924577"/>
                </a:lnTo>
                <a:lnTo>
                  <a:pt x="0" y="924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218937" y="2864085"/>
            <a:ext cx="6613419" cy="2541641"/>
          </a:xfrm>
          <a:prstGeom prst="rect">
            <a:avLst/>
          </a:prstGeom>
        </p:spPr>
        <p:txBody>
          <a:bodyPr lIns="0" tIns="0" rIns="0" bIns="0" rtlCol="0" anchor="t">
            <a:spAutoFit/>
          </a:bodyPr>
          <a:lstStyle/>
          <a:p>
            <a:pPr algn="l">
              <a:lnSpc>
                <a:spcPts val="9658"/>
              </a:lnSpc>
            </a:pPr>
            <a:r>
              <a:rPr lang="en-US" sz="8472" b="1">
                <a:solidFill>
                  <a:srgbClr val="1C2120"/>
                </a:solidFill>
                <a:latin typeface="Poppins Bold"/>
                <a:ea typeface="Poppins Bold"/>
                <a:cs typeface="Poppins Bold"/>
                <a:sym typeface="Poppins Bold"/>
              </a:rPr>
              <a:t>Project Definition</a:t>
            </a:r>
          </a:p>
        </p:txBody>
      </p:sp>
      <p:sp>
        <p:nvSpPr>
          <p:cNvPr id="15" name="TextBox 15"/>
          <p:cNvSpPr txBox="1"/>
          <p:nvPr/>
        </p:nvSpPr>
        <p:spPr>
          <a:xfrm>
            <a:off x="12613891" y="2356826"/>
            <a:ext cx="3556933" cy="870364"/>
          </a:xfrm>
          <a:prstGeom prst="rect">
            <a:avLst/>
          </a:prstGeom>
        </p:spPr>
        <p:txBody>
          <a:bodyPr lIns="0" tIns="0" rIns="0" bIns="0" rtlCol="0" anchor="t">
            <a:spAutoFit/>
          </a:bodyPr>
          <a:lstStyle/>
          <a:p>
            <a:pPr marL="0" lvl="0" indent="0" algn="just">
              <a:lnSpc>
                <a:spcPts val="1770"/>
              </a:lnSpc>
              <a:spcBef>
                <a:spcPct val="0"/>
              </a:spcBef>
            </a:pPr>
            <a:r>
              <a:rPr lang="en-US" sz="1311" b="1" spc="20">
                <a:solidFill>
                  <a:srgbClr val="1C2120"/>
                </a:solidFill>
                <a:latin typeface="Montserrat Bold"/>
                <a:ea typeface="Montserrat Bold"/>
                <a:cs typeface="Montserrat Bold"/>
                <a:sym typeface="Montserrat Bold"/>
              </a:rPr>
              <a:t>Obj</a:t>
            </a:r>
            <a:r>
              <a:rPr lang="en-US" sz="1311" b="1" u="none" spc="20">
                <a:solidFill>
                  <a:srgbClr val="1C2120"/>
                </a:solidFill>
                <a:latin typeface="Montserrat Bold"/>
                <a:ea typeface="Montserrat Bold"/>
                <a:cs typeface="Montserrat Bold"/>
                <a:sym typeface="Montserrat Bold"/>
              </a:rPr>
              <a:t>ective:</a:t>
            </a:r>
          </a:p>
          <a:p>
            <a:pPr marL="283179" lvl="1" indent="-141590" algn="just">
              <a:lnSpc>
                <a:spcPts val="1770"/>
              </a:lnSpc>
              <a:spcBef>
                <a:spcPct val="0"/>
              </a:spcBef>
              <a:buFont typeface="Arial"/>
              <a:buChar char="•"/>
            </a:pPr>
            <a:r>
              <a:rPr lang="en-US" sz="1311" b="1" u="none" spc="20">
                <a:solidFill>
                  <a:srgbClr val="1C2120"/>
                </a:solidFill>
                <a:latin typeface="Montserrat Bold"/>
                <a:ea typeface="Montserrat Bold"/>
                <a:cs typeface="Montserrat Bold"/>
                <a:sym typeface="Montserrat Bold"/>
              </a:rPr>
              <a:t>Create a mobile app for managing daily tasks and schedules.</a:t>
            </a:r>
          </a:p>
          <a:p>
            <a:pPr marL="0" lvl="0" indent="0" algn="just">
              <a:lnSpc>
                <a:spcPts val="1770"/>
              </a:lnSpc>
              <a:spcBef>
                <a:spcPct val="0"/>
              </a:spcBef>
            </a:pPr>
            <a:endParaRPr lang="en-US" sz="1311" b="1" u="none" spc="20">
              <a:solidFill>
                <a:srgbClr val="1C2120"/>
              </a:solidFill>
              <a:latin typeface="Montserrat Bold"/>
              <a:ea typeface="Montserrat Bold"/>
              <a:cs typeface="Montserrat Bold"/>
              <a:sym typeface="Montserrat Bold"/>
            </a:endParaRPr>
          </a:p>
        </p:txBody>
      </p:sp>
      <p:sp>
        <p:nvSpPr>
          <p:cNvPr id="16" name="TextBox 16"/>
          <p:cNvSpPr txBox="1"/>
          <p:nvPr/>
        </p:nvSpPr>
        <p:spPr>
          <a:xfrm>
            <a:off x="12613891" y="4686496"/>
            <a:ext cx="3556933" cy="870364"/>
          </a:xfrm>
          <a:prstGeom prst="rect">
            <a:avLst/>
          </a:prstGeom>
        </p:spPr>
        <p:txBody>
          <a:bodyPr lIns="0" tIns="0" rIns="0" bIns="0" rtlCol="0" anchor="t">
            <a:spAutoFit/>
          </a:bodyPr>
          <a:lstStyle/>
          <a:p>
            <a:pPr marL="0" lvl="0" indent="0" algn="just">
              <a:lnSpc>
                <a:spcPts val="1770"/>
              </a:lnSpc>
              <a:spcBef>
                <a:spcPct val="0"/>
              </a:spcBef>
            </a:pPr>
            <a:r>
              <a:rPr lang="en-US" sz="1311" b="1" spc="20">
                <a:solidFill>
                  <a:srgbClr val="1C2120"/>
                </a:solidFill>
                <a:latin typeface="Montserrat Bold"/>
                <a:ea typeface="Montserrat Bold"/>
                <a:cs typeface="Montserrat Bold"/>
                <a:sym typeface="Montserrat Bold"/>
              </a:rPr>
              <a:t>C</a:t>
            </a:r>
            <a:r>
              <a:rPr lang="en-US" sz="1311" b="1" u="none" spc="20">
                <a:solidFill>
                  <a:srgbClr val="1C2120"/>
                </a:solidFill>
                <a:latin typeface="Montserrat Bold"/>
                <a:ea typeface="Montserrat Bold"/>
                <a:cs typeface="Montserrat Bold"/>
                <a:sym typeface="Montserrat Bold"/>
              </a:rPr>
              <a:t>onstraints:</a:t>
            </a:r>
          </a:p>
          <a:p>
            <a:pPr marL="283179" lvl="1" indent="-141590" algn="just">
              <a:lnSpc>
                <a:spcPts val="1770"/>
              </a:lnSpc>
              <a:spcBef>
                <a:spcPct val="0"/>
              </a:spcBef>
              <a:buFont typeface="Arial"/>
              <a:buChar char="•"/>
            </a:pPr>
            <a:r>
              <a:rPr lang="en-US" sz="1311" b="1" u="none" spc="20">
                <a:solidFill>
                  <a:srgbClr val="1C2120"/>
                </a:solidFill>
                <a:latin typeface="Montserrat Bold"/>
                <a:ea typeface="Montserrat Bold"/>
                <a:cs typeface="Montserrat Bold"/>
                <a:sym typeface="Montserrat Bold"/>
              </a:rPr>
              <a:t>Must run on both Android and iOS.</a:t>
            </a:r>
          </a:p>
          <a:p>
            <a:pPr marL="283179" lvl="1" indent="-141590" algn="just">
              <a:lnSpc>
                <a:spcPts val="1770"/>
              </a:lnSpc>
              <a:spcBef>
                <a:spcPct val="0"/>
              </a:spcBef>
              <a:buFont typeface="Arial"/>
              <a:buChar char="•"/>
            </a:pPr>
            <a:r>
              <a:rPr lang="en-US" sz="1311" b="1" u="none" spc="20">
                <a:solidFill>
                  <a:srgbClr val="1C2120"/>
                </a:solidFill>
                <a:latin typeface="Montserrat Bold"/>
                <a:ea typeface="Montserrat Bold"/>
                <a:cs typeface="Montserrat Bold"/>
                <a:sym typeface="Montserrat Bold"/>
              </a:rPr>
              <a:t>Should sync data across devices.</a:t>
            </a:r>
          </a:p>
          <a:p>
            <a:pPr marL="0" lvl="0" indent="0" algn="just">
              <a:lnSpc>
                <a:spcPts val="1770"/>
              </a:lnSpc>
              <a:spcBef>
                <a:spcPct val="0"/>
              </a:spcBef>
            </a:pPr>
            <a:endParaRPr lang="en-US" sz="1311" b="1" u="none" spc="20">
              <a:solidFill>
                <a:srgbClr val="1C2120"/>
              </a:solidFill>
              <a:latin typeface="Montserrat Bold"/>
              <a:ea typeface="Montserrat Bold"/>
              <a:cs typeface="Montserrat Bold"/>
              <a:sym typeface="Montserrat Bold"/>
            </a:endParaRPr>
          </a:p>
        </p:txBody>
      </p:sp>
      <p:sp>
        <p:nvSpPr>
          <p:cNvPr id="17" name="TextBox 17"/>
          <p:cNvSpPr txBox="1"/>
          <p:nvPr/>
        </p:nvSpPr>
        <p:spPr>
          <a:xfrm>
            <a:off x="12613891" y="7153278"/>
            <a:ext cx="3556933" cy="870364"/>
          </a:xfrm>
          <a:prstGeom prst="rect">
            <a:avLst/>
          </a:prstGeom>
        </p:spPr>
        <p:txBody>
          <a:bodyPr lIns="0" tIns="0" rIns="0" bIns="0" rtlCol="0" anchor="t">
            <a:spAutoFit/>
          </a:bodyPr>
          <a:lstStyle/>
          <a:p>
            <a:pPr marL="0" lvl="0" indent="0" algn="just">
              <a:lnSpc>
                <a:spcPts val="1770"/>
              </a:lnSpc>
              <a:spcBef>
                <a:spcPct val="0"/>
              </a:spcBef>
            </a:pPr>
            <a:r>
              <a:rPr lang="en-US" sz="1311" b="1" spc="20">
                <a:solidFill>
                  <a:srgbClr val="1C2120"/>
                </a:solidFill>
                <a:latin typeface="Montserrat Bold"/>
                <a:ea typeface="Montserrat Bold"/>
                <a:cs typeface="Montserrat Bold"/>
                <a:sym typeface="Montserrat Bold"/>
              </a:rPr>
              <a:t>T</a:t>
            </a:r>
            <a:r>
              <a:rPr lang="en-US" sz="1311" b="1" u="none" spc="20">
                <a:solidFill>
                  <a:srgbClr val="1C2120"/>
                </a:solidFill>
                <a:latin typeface="Montserrat Bold"/>
                <a:ea typeface="Montserrat Bold"/>
                <a:cs typeface="Montserrat Bold"/>
                <a:sym typeface="Montserrat Bold"/>
              </a:rPr>
              <a:t>echnology:</a:t>
            </a:r>
          </a:p>
          <a:p>
            <a:pPr marL="283179" lvl="1" indent="-141590" algn="just">
              <a:lnSpc>
                <a:spcPts val="1770"/>
              </a:lnSpc>
              <a:spcBef>
                <a:spcPct val="0"/>
              </a:spcBef>
              <a:buFont typeface="Arial"/>
              <a:buChar char="•"/>
            </a:pPr>
            <a:r>
              <a:rPr lang="en-US" sz="1311" b="1" u="none" spc="20">
                <a:solidFill>
                  <a:srgbClr val="1C2120"/>
                </a:solidFill>
                <a:latin typeface="Montserrat Bold"/>
                <a:ea typeface="Montserrat Bold"/>
                <a:cs typeface="Montserrat Bold"/>
                <a:sym typeface="Montserrat Bold"/>
              </a:rPr>
              <a:t>Kotlin for app development.</a:t>
            </a:r>
          </a:p>
          <a:p>
            <a:pPr marL="283179" lvl="1" indent="-141590" algn="just">
              <a:lnSpc>
                <a:spcPts val="1770"/>
              </a:lnSpc>
              <a:spcBef>
                <a:spcPct val="0"/>
              </a:spcBef>
              <a:buFont typeface="Arial"/>
              <a:buChar char="•"/>
            </a:pPr>
            <a:r>
              <a:rPr lang="en-US" sz="1311" b="1" u="none" spc="20">
                <a:solidFill>
                  <a:srgbClr val="1C2120"/>
                </a:solidFill>
                <a:latin typeface="Montserrat Bold"/>
                <a:ea typeface="Montserrat Bold"/>
                <a:cs typeface="Montserrat Bold"/>
                <a:sym typeface="Montserrat Bold"/>
              </a:rPr>
              <a:t>Firebase for backend and data sync.</a:t>
            </a:r>
          </a:p>
          <a:p>
            <a:pPr marL="0" lvl="0" indent="0" algn="just">
              <a:lnSpc>
                <a:spcPts val="1770"/>
              </a:lnSpc>
              <a:spcBef>
                <a:spcPct val="0"/>
              </a:spcBef>
            </a:pPr>
            <a:endParaRPr lang="en-US" sz="1311" b="1" u="none" spc="20">
              <a:solidFill>
                <a:srgbClr val="1C2120"/>
              </a:solidFill>
              <a:latin typeface="Montserrat Bold"/>
              <a:ea typeface="Montserrat Bold"/>
              <a:cs typeface="Montserrat Bold"/>
              <a:sym typeface="Montserrat Bold"/>
            </a:endParaRPr>
          </a:p>
        </p:txBody>
      </p:sp>
      <p:sp>
        <p:nvSpPr>
          <p:cNvPr id="18" name="AutoShape 18"/>
          <p:cNvSpPr/>
          <p:nvPr/>
        </p:nvSpPr>
        <p:spPr>
          <a:xfrm flipV="1">
            <a:off x="12118262" y="2375876"/>
            <a:ext cx="0" cy="738797"/>
          </a:xfrm>
          <a:prstGeom prst="line">
            <a:avLst/>
          </a:prstGeom>
          <a:ln w="38100" cap="flat">
            <a:solidFill>
              <a:srgbClr val="000000"/>
            </a:solidFill>
            <a:prstDash val="solid"/>
            <a:headEnd type="none" w="sm" len="sm"/>
            <a:tailEnd type="none" w="sm" len="sm"/>
          </a:ln>
        </p:spPr>
      </p:sp>
      <p:sp>
        <p:nvSpPr>
          <p:cNvPr id="19" name="AutoShape 19"/>
          <p:cNvSpPr/>
          <p:nvPr/>
        </p:nvSpPr>
        <p:spPr>
          <a:xfrm flipV="1">
            <a:off x="12118262" y="4774758"/>
            <a:ext cx="0" cy="738797"/>
          </a:xfrm>
          <a:prstGeom prst="line">
            <a:avLst/>
          </a:prstGeom>
          <a:ln w="38100" cap="flat">
            <a:solidFill>
              <a:srgbClr val="000000"/>
            </a:solidFill>
            <a:prstDash val="solid"/>
            <a:headEnd type="none" w="sm" len="sm"/>
            <a:tailEnd type="none" w="sm" len="sm"/>
          </a:ln>
        </p:spPr>
      </p:sp>
      <p:sp>
        <p:nvSpPr>
          <p:cNvPr id="20" name="AutoShape 20"/>
          <p:cNvSpPr/>
          <p:nvPr/>
        </p:nvSpPr>
        <p:spPr>
          <a:xfrm flipV="1">
            <a:off x="12137312" y="7300910"/>
            <a:ext cx="0" cy="738797"/>
          </a:xfrm>
          <a:prstGeom prst="line">
            <a:avLst/>
          </a:prstGeom>
          <a:ln w="38100" cap="flat">
            <a:solidFill>
              <a:srgbClr val="000000"/>
            </a:solidFill>
            <a:prstDash val="solid"/>
            <a:headEnd type="none" w="sm" len="sm"/>
            <a:tailEnd type="none" w="sm" len="sm"/>
          </a:ln>
        </p:spPr>
      </p:sp>
      <p:grpSp>
        <p:nvGrpSpPr>
          <p:cNvPr id="21" name="Group 21"/>
          <p:cNvGrpSpPr/>
          <p:nvPr/>
        </p:nvGrpSpPr>
        <p:grpSpPr>
          <a:xfrm>
            <a:off x="1218937" y="5625825"/>
            <a:ext cx="4845334" cy="582575"/>
            <a:chOff x="0" y="0"/>
            <a:chExt cx="1276137" cy="153435"/>
          </a:xfrm>
        </p:grpSpPr>
        <p:sp>
          <p:nvSpPr>
            <p:cNvPr id="22" name="Freeform 22"/>
            <p:cNvSpPr/>
            <p:nvPr/>
          </p:nvSpPr>
          <p:spPr>
            <a:xfrm>
              <a:off x="0" y="0"/>
              <a:ext cx="1276137" cy="153435"/>
            </a:xfrm>
            <a:custGeom>
              <a:avLst/>
              <a:gdLst/>
              <a:ahLst/>
              <a:cxnLst/>
              <a:rect l="l" t="t" r="r" b="b"/>
              <a:pathLst>
                <a:path w="1276137" h="153435">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sp>
        <p:sp>
          <p:nvSpPr>
            <p:cNvPr id="23" name="TextBox 23"/>
            <p:cNvSpPr txBox="1"/>
            <p:nvPr/>
          </p:nvSpPr>
          <p:spPr>
            <a:xfrm>
              <a:off x="0" y="-38100"/>
              <a:ext cx="1276137" cy="191535"/>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2160376" y="5762325"/>
            <a:ext cx="3007705" cy="319137"/>
          </a:xfrm>
          <a:prstGeom prst="rect">
            <a:avLst/>
          </a:prstGeom>
        </p:spPr>
        <p:txBody>
          <a:bodyPr lIns="0" tIns="0" rIns="0" bIns="0" rtlCol="0" anchor="t">
            <a:spAutoFit/>
          </a:bodyPr>
          <a:lstStyle/>
          <a:p>
            <a:pPr algn="ctr">
              <a:lnSpc>
                <a:spcPts val="2365"/>
              </a:lnSpc>
            </a:pPr>
            <a:r>
              <a:rPr lang="en-US" sz="2190">
                <a:solidFill>
                  <a:srgbClr val="1C2120"/>
                </a:solidFill>
                <a:latin typeface="Poppins"/>
                <a:ea typeface="Poppins"/>
                <a:cs typeface="Poppins"/>
                <a:sym typeface="Poppins"/>
              </a:rPr>
              <a:t>Exploring Kotlin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558798" y="2697161"/>
            <a:ext cx="4892678" cy="48926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1222" r="-69951"/>
              </a:stretch>
            </a:blipFill>
          </p:spPr>
        </p:sp>
      </p:grpSp>
      <p:grpSp>
        <p:nvGrpSpPr>
          <p:cNvPr id="4" name="Group 4"/>
          <p:cNvGrpSpPr/>
          <p:nvPr/>
        </p:nvGrpSpPr>
        <p:grpSpPr>
          <a:xfrm>
            <a:off x="12796261" y="1028700"/>
            <a:ext cx="1463216" cy="146321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567318" y="2697161"/>
            <a:ext cx="1463216" cy="14632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567318" y="5927221"/>
            <a:ext cx="1463216" cy="14632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028119" y="1639405"/>
            <a:ext cx="1463216" cy="146321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388852" y="2066895"/>
            <a:ext cx="741751" cy="608236"/>
          </a:xfrm>
          <a:custGeom>
            <a:avLst/>
            <a:gdLst/>
            <a:ahLst/>
            <a:cxnLst/>
            <a:rect l="l" t="t" r="r" b="b"/>
            <a:pathLst>
              <a:path w="741751" h="608236">
                <a:moveTo>
                  <a:pt x="0" y="0"/>
                </a:moveTo>
                <a:lnTo>
                  <a:pt x="741751" y="0"/>
                </a:lnTo>
                <a:lnTo>
                  <a:pt x="741751" y="608236"/>
                </a:lnTo>
                <a:lnTo>
                  <a:pt x="0" y="6082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a:off x="13175910" y="1332986"/>
            <a:ext cx="703917" cy="854645"/>
          </a:xfrm>
          <a:custGeom>
            <a:avLst/>
            <a:gdLst/>
            <a:ahLst/>
            <a:cxnLst/>
            <a:rect l="l" t="t" r="r" b="b"/>
            <a:pathLst>
              <a:path w="703917" h="854645">
                <a:moveTo>
                  <a:pt x="0" y="0"/>
                </a:moveTo>
                <a:lnTo>
                  <a:pt x="703917" y="0"/>
                </a:lnTo>
                <a:lnTo>
                  <a:pt x="703917" y="854645"/>
                </a:lnTo>
                <a:lnTo>
                  <a:pt x="0" y="854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5804764" y="3102622"/>
            <a:ext cx="988326" cy="652295"/>
          </a:xfrm>
          <a:custGeom>
            <a:avLst/>
            <a:gdLst/>
            <a:ahLst/>
            <a:cxnLst/>
            <a:rect l="l" t="t" r="r" b="b"/>
            <a:pathLst>
              <a:path w="988326" h="652295">
                <a:moveTo>
                  <a:pt x="0" y="0"/>
                </a:moveTo>
                <a:lnTo>
                  <a:pt x="988326" y="0"/>
                </a:lnTo>
                <a:lnTo>
                  <a:pt x="988326" y="652295"/>
                </a:lnTo>
                <a:lnTo>
                  <a:pt x="0" y="6522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a:off x="15875201" y="6240496"/>
            <a:ext cx="847451" cy="836665"/>
          </a:xfrm>
          <a:custGeom>
            <a:avLst/>
            <a:gdLst/>
            <a:ahLst/>
            <a:cxnLst/>
            <a:rect l="l" t="t" r="r" b="b"/>
            <a:pathLst>
              <a:path w="847451" h="836665">
                <a:moveTo>
                  <a:pt x="0" y="0"/>
                </a:moveTo>
                <a:lnTo>
                  <a:pt x="847451" y="0"/>
                </a:lnTo>
                <a:lnTo>
                  <a:pt x="847451" y="836665"/>
                </a:lnTo>
                <a:lnTo>
                  <a:pt x="0" y="8366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0" name="TextBox 20"/>
          <p:cNvSpPr txBox="1"/>
          <p:nvPr/>
        </p:nvSpPr>
        <p:spPr>
          <a:xfrm>
            <a:off x="1028700" y="1601305"/>
            <a:ext cx="5486384" cy="1322151"/>
          </a:xfrm>
          <a:prstGeom prst="rect">
            <a:avLst/>
          </a:prstGeom>
        </p:spPr>
        <p:txBody>
          <a:bodyPr lIns="0" tIns="0" rIns="0" bIns="0" rtlCol="0" anchor="t">
            <a:spAutoFit/>
          </a:bodyPr>
          <a:lstStyle/>
          <a:p>
            <a:pPr algn="l">
              <a:lnSpc>
                <a:spcPts val="9658"/>
              </a:lnSpc>
            </a:pPr>
            <a:r>
              <a:rPr lang="en-US" sz="8472" b="1">
                <a:solidFill>
                  <a:srgbClr val="1C2120"/>
                </a:solidFill>
                <a:latin typeface="Poppins Bold"/>
                <a:ea typeface="Poppins Bold"/>
                <a:cs typeface="Poppins Bold"/>
                <a:sym typeface="Poppins Bold"/>
              </a:rPr>
              <a:t>Features</a:t>
            </a:r>
          </a:p>
        </p:txBody>
      </p:sp>
      <p:sp>
        <p:nvSpPr>
          <p:cNvPr id="21" name="TextBox 21"/>
          <p:cNvSpPr txBox="1"/>
          <p:nvPr/>
        </p:nvSpPr>
        <p:spPr>
          <a:xfrm>
            <a:off x="1131115" y="3412387"/>
            <a:ext cx="6613419" cy="1564333"/>
          </a:xfrm>
          <a:prstGeom prst="rect">
            <a:avLst/>
          </a:prstGeom>
        </p:spPr>
        <p:txBody>
          <a:bodyPr lIns="0" tIns="0" rIns="0" bIns="0" rtlCol="0" anchor="t">
            <a:spAutoFit/>
          </a:bodyPr>
          <a:lstStyle/>
          <a:p>
            <a:pPr marL="406495" lvl="1" indent="-203247" algn="l">
              <a:lnSpc>
                <a:spcPts val="2541"/>
              </a:lnSpc>
              <a:spcBef>
                <a:spcPct val="0"/>
              </a:spcBef>
              <a:buFont typeface="Arial"/>
              <a:buChar char="•"/>
            </a:pPr>
            <a:r>
              <a:rPr lang="en-US" sz="1882" b="1" spc="112">
                <a:solidFill>
                  <a:srgbClr val="000000"/>
                </a:solidFill>
                <a:latin typeface="Montserrat Bold"/>
                <a:ea typeface="Montserrat Bold"/>
                <a:cs typeface="Montserrat Bold"/>
                <a:sym typeface="Montserrat Bold"/>
              </a:rPr>
              <a:t>Ta</a:t>
            </a:r>
            <a:r>
              <a:rPr lang="en-US" sz="1882" b="1" u="none" spc="112">
                <a:solidFill>
                  <a:srgbClr val="000000"/>
                </a:solidFill>
                <a:latin typeface="Montserrat Bold"/>
                <a:ea typeface="Montserrat Bold"/>
                <a:cs typeface="Montserrat Bold"/>
                <a:sym typeface="Montserrat Bold"/>
              </a:rPr>
              <a:t>sk creation and management.</a:t>
            </a:r>
          </a:p>
          <a:p>
            <a:pPr marL="406495" lvl="1" indent="-203247" algn="l">
              <a:lnSpc>
                <a:spcPts val="2541"/>
              </a:lnSpc>
              <a:spcBef>
                <a:spcPct val="0"/>
              </a:spcBef>
              <a:buFont typeface="Arial"/>
              <a:buChar char="•"/>
            </a:pPr>
            <a:r>
              <a:rPr lang="en-US" sz="1882" b="1" u="none" spc="112">
                <a:solidFill>
                  <a:srgbClr val="000000"/>
                </a:solidFill>
                <a:latin typeface="Montserrat Bold"/>
                <a:ea typeface="Montserrat Bold"/>
                <a:cs typeface="Montserrat Bold"/>
                <a:sym typeface="Montserrat Bold"/>
              </a:rPr>
              <a:t>Schedule reminders.</a:t>
            </a:r>
          </a:p>
          <a:p>
            <a:pPr marL="406495" lvl="1" indent="-203247" algn="l">
              <a:lnSpc>
                <a:spcPts val="2541"/>
              </a:lnSpc>
              <a:spcBef>
                <a:spcPct val="0"/>
              </a:spcBef>
              <a:buFont typeface="Arial"/>
              <a:buChar char="•"/>
            </a:pPr>
            <a:r>
              <a:rPr lang="en-US" sz="1882" b="1" u="none" spc="112">
                <a:solidFill>
                  <a:srgbClr val="000000"/>
                </a:solidFill>
                <a:latin typeface="Montserrat Bold"/>
                <a:ea typeface="Montserrat Bold"/>
                <a:cs typeface="Montserrat Bold"/>
                <a:sym typeface="Montserrat Bold"/>
              </a:rPr>
              <a:t>Integration with calendar apps.</a:t>
            </a:r>
          </a:p>
          <a:p>
            <a:pPr marL="406495" lvl="1" indent="-203247" algn="l">
              <a:lnSpc>
                <a:spcPts val="2541"/>
              </a:lnSpc>
              <a:spcBef>
                <a:spcPct val="0"/>
              </a:spcBef>
              <a:buFont typeface="Arial"/>
              <a:buChar char="•"/>
            </a:pPr>
            <a:r>
              <a:rPr lang="en-US" sz="1882" b="1" u="none" spc="112">
                <a:solidFill>
                  <a:srgbClr val="000000"/>
                </a:solidFill>
                <a:latin typeface="Montserrat Bold"/>
                <a:ea typeface="Montserrat Bold"/>
                <a:cs typeface="Montserrat Bold"/>
                <a:sym typeface="Montserrat Bold"/>
              </a:rPr>
              <a:t>Cloud synchronization.</a:t>
            </a:r>
          </a:p>
          <a:p>
            <a:pPr marL="0" lvl="0" indent="0" algn="l">
              <a:lnSpc>
                <a:spcPts val="2541"/>
              </a:lnSpc>
              <a:spcBef>
                <a:spcPct val="0"/>
              </a:spcBef>
            </a:pPr>
            <a:endParaRPr lang="en-US" sz="1882" b="1" u="none" spc="112">
              <a:solidFill>
                <a:srgbClr val="000000"/>
              </a:solidFill>
              <a:latin typeface="Montserrat Bold"/>
              <a:ea typeface="Montserrat Bold"/>
              <a:cs typeface="Montserrat Bold"/>
              <a:sym typeface="Montserrat Bold"/>
            </a:endParaRPr>
          </a:p>
        </p:txBody>
      </p:sp>
      <p:sp>
        <p:nvSpPr>
          <p:cNvPr id="22" name="TextBox 22"/>
          <p:cNvSpPr txBox="1"/>
          <p:nvPr/>
        </p:nvSpPr>
        <p:spPr>
          <a:xfrm>
            <a:off x="1131115" y="7240959"/>
            <a:ext cx="6613419" cy="1250008"/>
          </a:xfrm>
          <a:prstGeom prst="rect">
            <a:avLst/>
          </a:prstGeom>
        </p:spPr>
        <p:txBody>
          <a:bodyPr lIns="0" tIns="0" rIns="0" bIns="0" rtlCol="0" anchor="t">
            <a:spAutoFit/>
          </a:bodyPr>
          <a:lstStyle/>
          <a:p>
            <a:pPr algn="l">
              <a:lnSpc>
                <a:spcPts val="2541"/>
              </a:lnSpc>
            </a:pPr>
            <a:r>
              <a:rPr lang="en-US" sz="1882" b="1" spc="112">
                <a:solidFill>
                  <a:srgbClr val="000000"/>
                </a:solidFill>
                <a:latin typeface="Montserrat Bold"/>
                <a:ea typeface="Montserrat Bold"/>
                <a:cs typeface="Montserrat Bold"/>
                <a:sym typeface="Montserrat Bold"/>
              </a:rPr>
              <a:t>This project can be applied to individuals and organizations looking to streamline task management and scheduling processes.</a:t>
            </a:r>
          </a:p>
          <a:p>
            <a:pPr marL="0" lvl="0" indent="0" algn="l">
              <a:lnSpc>
                <a:spcPts val="2541"/>
              </a:lnSpc>
              <a:spcBef>
                <a:spcPct val="0"/>
              </a:spcBef>
            </a:pPr>
            <a:endParaRPr lang="en-US" sz="1882" b="1" spc="112">
              <a:solidFill>
                <a:srgbClr val="000000"/>
              </a:solidFill>
              <a:latin typeface="Montserrat Bold"/>
              <a:ea typeface="Montserrat Bold"/>
              <a:cs typeface="Montserrat Bold"/>
              <a:sym typeface="Montserrat Bold"/>
            </a:endParaRPr>
          </a:p>
        </p:txBody>
      </p:sp>
      <p:sp>
        <p:nvSpPr>
          <p:cNvPr id="23" name="TextBox 23"/>
          <p:cNvSpPr txBox="1"/>
          <p:nvPr/>
        </p:nvSpPr>
        <p:spPr>
          <a:xfrm>
            <a:off x="1028700" y="5225300"/>
            <a:ext cx="7711915" cy="1248800"/>
          </a:xfrm>
          <a:prstGeom prst="rect">
            <a:avLst/>
          </a:prstGeom>
        </p:spPr>
        <p:txBody>
          <a:bodyPr lIns="0" tIns="0" rIns="0" bIns="0" rtlCol="0" anchor="t">
            <a:spAutoFit/>
          </a:bodyPr>
          <a:lstStyle/>
          <a:p>
            <a:pPr algn="l">
              <a:lnSpc>
                <a:spcPts val="9178"/>
              </a:lnSpc>
            </a:pPr>
            <a:r>
              <a:rPr lang="en-US" sz="8051" b="1">
                <a:solidFill>
                  <a:srgbClr val="1C2120"/>
                </a:solidFill>
                <a:latin typeface="Poppins Bold"/>
                <a:ea typeface="Poppins Bold"/>
                <a:cs typeface="Poppins Bold"/>
                <a:sym typeface="Poppins Bold"/>
              </a:rPr>
              <a:t>Application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AD7D4"/>
        </a:solidFill>
        <a:effectLst/>
      </p:bgPr>
    </p:bg>
    <p:spTree>
      <p:nvGrpSpPr>
        <p:cNvPr id="1" name=""/>
        <p:cNvGrpSpPr/>
        <p:nvPr/>
      </p:nvGrpSpPr>
      <p:grpSpPr>
        <a:xfrm>
          <a:off x="0" y="0"/>
          <a:ext cx="0" cy="0"/>
          <a:chOff x="0" y="0"/>
          <a:chExt cx="0" cy="0"/>
        </a:xfrm>
      </p:grpSpPr>
      <p:sp>
        <p:nvSpPr>
          <p:cNvPr id="2" name="TextBox 2"/>
          <p:cNvSpPr txBox="1"/>
          <p:nvPr/>
        </p:nvSpPr>
        <p:spPr>
          <a:xfrm>
            <a:off x="3182017" y="3400568"/>
            <a:ext cx="11923966" cy="2888952"/>
          </a:xfrm>
          <a:prstGeom prst="rect">
            <a:avLst/>
          </a:prstGeom>
        </p:spPr>
        <p:txBody>
          <a:bodyPr lIns="0" tIns="0" rIns="0" bIns="0" rtlCol="0" anchor="t">
            <a:spAutoFit/>
          </a:bodyPr>
          <a:lstStyle/>
          <a:p>
            <a:pPr algn="ctr">
              <a:lnSpc>
                <a:spcPts val="10460"/>
              </a:lnSpc>
            </a:pPr>
            <a:r>
              <a:rPr lang="en-US" sz="12023" b="1">
                <a:solidFill>
                  <a:srgbClr val="1C2120"/>
                </a:solidFill>
                <a:latin typeface="Poppins Bold"/>
                <a:ea typeface="Poppins Bold"/>
                <a:cs typeface="Poppins Bold"/>
                <a:sym typeface="Poppins 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68367" y="3654033"/>
            <a:ext cx="4812609" cy="4786358"/>
          </a:xfrm>
          <a:custGeom>
            <a:avLst/>
            <a:gdLst/>
            <a:ahLst/>
            <a:cxnLst/>
            <a:rect l="l" t="t" r="r" b="b"/>
            <a:pathLst>
              <a:path w="4812609" h="4786358">
                <a:moveTo>
                  <a:pt x="0" y="0"/>
                </a:moveTo>
                <a:lnTo>
                  <a:pt x="4812609" y="0"/>
                </a:lnTo>
                <a:lnTo>
                  <a:pt x="4812609" y="4786359"/>
                </a:lnTo>
                <a:lnTo>
                  <a:pt x="0" y="47863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214967" y="2662033"/>
            <a:ext cx="3708981" cy="612256"/>
            <a:chOff x="0" y="0"/>
            <a:chExt cx="1241612" cy="204958"/>
          </a:xfrm>
        </p:grpSpPr>
        <p:sp>
          <p:nvSpPr>
            <p:cNvPr id="4" name="Freeform 4"/>
            <p:cNvSpPr/>
            <p:nvPr/>
          </p:nvSpPr>
          <p:spPr>
            <a:xfrm>
              <a:off x="0" y="0"/>
              <a:ext cx="1241612" cy="204958"/>
            </a:xfrm>
            <a:custGeom>
              <a:avLst/>
              <a:gdLst/>
              <a:ahLst/>
              <a:cxnLst/>
              <a:rect l="l" t="t" r="r" b="b"/>
              <a:pathLst>
                <a:path w="1241612" h="204958">
                  <a:moveTo>
                    <a:pt x="102479" y="0"/>
                  </a:moveTo>
                  <a:lnTo>
                    <a:pt x="1139133" y="0"/>
                  </a:lnTo>
                  <a:cubicBezTo>
                    <a:pt x="1195730" y="0"/>
                    <a:pt x="1241612" y="45881"/>
                    <a:pt x="1241612" y="102479"/>
                  </a:cubicBezTo>
                  <a:lnTo>
                    <a:pt x="1241612" y="102479"/>
                  </a:lnTo>
                  <a:cubicBezTo>
                    <a:pt x="1241612" y="159076"/>
                    <a:pt x="1195730" y="204958"/>
                    <a:pt x="1139133" y="204958"/>
                  </a:cubicBezTo>
                  <a:lnTo>
                    <a:pt x="102479" y="204958"/>
                  </a:lnTo>
                  <a:cubicBezTo>
                    <a:pt x="45881" y="204958"/>
                    <a:pt x="0" y="159076"/>
                    <a:pt x="0" y="102479"/>
                  </a:cubicBezTo>
                  <a:lnTo>
                    <a:pt x="0" y="102479"/>
                  </a:lnTo>
                  <a:cubicBezTo>
                    <a:pt x="0" y="45881"/>
                    <a:pt x="45881" y="0"/>
                    <a:pt x="102479" y="0"/>
                  </a:cubicBezTo>
                  <a:close/>
                </a:path>
              </a:pathLst>
            </a:custGeom>
            <a:solidFill>
              <a:srgbClr val="AAD7D4"/>
            </a:solidFill>
          </p:spPr>
        </p:sp>
        <p:sp>
          <p:nvSpPr>
            <p:cNvPr id="5" name="TextBox 5"/>
            <p:cNvSpPr txBox="1"/>
            <p:nvPr/>
          </p:nvSpPr>
          <p:spPr>
            <a:xfrm>
              <a:off x="0" y="85725"/>
              <a:ext cx="1241612" cy="119233"/>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2595330" y="1013886"/>
            <a:ext cx="13097341" cy="1616085"/>
          </a:xfrm>
          <a:prstGeom prst="rect">
            <a:avLst/>
          </a:prstGeom>
        </p:spPr>
        <p:txBody>
          <a:bodyPr lIns="0" tIns="0" rIns="0" bIns="0" rtlCol="0" anchor="t">
            <a:spAutoFit/>
          </a:bodyPr>
          <a:lstStyle/>
          <a:p>
            <a:pPr algn="ctr">
              <a:lnSpc>
                <a:spcPts val="11281"/>
              </a:lnSpc>
            </a:pPr>
            <a:r>
              <a:rPr lang="en-US" sz="11630" b="1">
                <a:solidFill>
                  <a:srgbClr val="1C2120"/>
                </a:solidFill>
                <a:latin typeface="Poppins Bold"/>
                <a:ea typeface="Poppins Bold"/>
                <a:cs typeface="Poppins Bold"/>
                <a:sym typeface="Poppins Bold"/>
              </a:rPr>
              <a:t>TEAM MEMBERS</a:t>
            </a:r>
          </a:p>
        </p:txBody>
      </p:sp>
      <p:sp>
        <p:nvSpPr>
          <p:cNvPr id="7" name="TextBox 7"/>
          <p:cNvSpPr txBox="1"/>
          <p:nvPr/>
        </p:nvSpPr>
        <p:spPr>
          <a:xfrm>
            <a:off x="7214967" y="2758038"/>
            <a:ext cx="3563270" cy="406146"/>
          </a:xfrm>
          <a:prstGeom prst="rect">
            <a:avLst/>
          </a:prstGeom>
        </p:spPr>
        <p:txBody>
          <a:bodyPr lIns="0" tIns="0" rIns="0" bIns="0" rtlCol="0" anchor="t">
            <a:spAutoFit/>
          </a:bodyPr>
          <a:lstStyle/>
          <a:p>
            <a:pPr algn="ctr">
              <a:lnSpc>
                <a:spcPts val="3132"/>
              </a:lnSpc>
            </a:pPr>
            <a:r>
              <a:rPr lang="en-US" sz="2900" b="1">
                <a:solidFill>
                  <a:srgbClr val="000000"/>
                </a:solidFill>
                <a:latin typeface="DM Sans Bold"/>
                <a:ea typeface="DM Sans Bold"/>
                <a:cs typeface="DM Sans Bold"/>
                <a:sym typeface="DM Sans Bold"/>
              </a:rPr>
              <a:t>KOTLIN Project</a:t>
            </a:r>
          </a:p>
        </p:txBody>
      </p:sp>
      <p:sp>
        <p:nvSpPr>
          <p:cNvPr id="8" name="TextBox 8"/>
          <p:cNvSpPr txBox="1"/>
          <p:nvPr/>
        </p:nvSpPr>
        <p:spPr>
          <a:xfrm>
            <a:off x="3562810" y="4958289"/>
            <a:ext cx="2902962" cy="398997"/>
          </a:xfrm>
          <a:prstGeom prst="rect">
            <a:avLst/>
          </a:prstGeom>
        </p:spPr>
        <p:txBody>
          <a:bodyPr lIns="0" tIns="0" rIns="0" bIns="0" rtlCol="0" anchor="t">
            <a:spAutoFit/>
          </a:bodyPr>
          <a:lstStyle/>
          <a:p>
            <a:pPr algn="l">
              <a:lnSpc>
                <a:spcPts val="2727"/>
              </a:lnSpc>
            </a:pPr>
            <a:r>
              <a:rPr lang="en-US" sz="2812" b="1">
                <a:solidFill>
                  <a:srgbClr val="1C2120"/>
                </a:solidFill>
                <a:latin typeface="Poppins Bold"/>
                <a:ea typeface="Poppins Bold"/>
                <a:cs typeface="Poppins Bold"/>
                <a:sym typeface="Poppins Bold"/>
              </a:rPr>
              <a:t>DARSHIL PATEL</a:t>
            </a:r>
          </a:p>
        </p:txBody>
      </p:sp>
      <p:sp>
        <p:nvSpPr>
          <p:cNvPr id="9" name="TextBox 9"/>
          <p:cNvSpPr txBox="1"/>
          <p:nvPr/>
        </p:nvSpPr>
        <p:spPr>
          <a:xfrm>
            <a:off x="1388122" y="6678813"/>
            <a:ext cx="4691628" cy="398997"/>
          </a:xfrm>
          <a:prstGeom prst="rect">
            <a:avLst/>
          </a:prstGeom>
        </p:spPr>
        <p:txBody>
          <a:bodyPr lIns="0" tIns="0" rIns="0" bIns="0" rtlCol="0" anchor="t">
            <a:spAutoFit/>
          </a:bodyPr>
          <a:lstStyle/>
          <a:p>
            <a:pPr algn="l">
              <a:lnSpc>
                <a:spcPts val="2727"/>
              </a:lnSpc>
            </a:pPr>
            <a:r>
              <a:rPr lang="en-US" sz="2812" b="1">
                <a:solidFill>
                  <a:srgbClr val="1C2120"/>
                </a:solidFill>
                <a:latin typeface="Poppins Bold"/>
                <a:ea typeface="Poppins Bold"/>
                <a:cs typeface="Poppins Bold"/>
                <a:sym typeface="Poppins Bold"/>
              </a:rPr>
              <a:t>ABHINAY SAI KANCHARLA</a:t>
            </a:r>
          </a:p>
        </p:txBody>
      </p:sp>
      <p:sp>
        <p:nvSpPr>
          <p:cNvPr id="10" name="TextBox 10"/>
          <p:cNvSpPr txBox="1"/>
          <p:nvPr/>
        </p:nvSpPr>
        <p:spPr>
          <a:xfrm>
            <a:off x="11035564" y="4348000"/>
            <a:ext cx="6166435" cy="398997"/>
          </a:xfrm>
          <a:prstGeom prst="rect">
            <a:avLst/>
          </a:prstGeom>
        </p:spPr>
        <p:txBody>
          <a:bodyPr lIns="0" tIns="0" rIns="0" bIns="0" rtlCol="0" anchor="t">
            <a:spAutoFit/>
          </a:bodyPr>
          <a:lstStyle/>
          <a:p>
            <a:pPr algn="l">
              <a:lnSpc>
                <a:spcPts val="2727"/>
              </a:lnSpc>
            </a:pPr>
            <a:r>
              <a:rPr lang="en-US" sz="2812" b="1">
                <a:solidFill>
                  <a:srgbClr val="1C2120"/>
                </a:solidFill>
                <a:latin typeface="Poppins Bold"/>
                <a:ea typeface="Poppins Bold"/>
                <a:cs typeface="Poppins Bold"/>
                <a:sym typeface="Poppins Bold"/>
              </a:rPr>
              <a:t>SAI CHARAN CHOWDARY KOMMI</a:t>
            </a:r>
          </a:p>
        </p:txBody>
      </p:sp>
      <p:sp>
        <p:nvSpPr>
          <p:cNvPr id="11" name="TextBox 11"/>
          <p:cNvSpPr txBox="1"/>
          <p:nvPr/>
        </p:nvSpPr>
        <p:spPr>
          <a:xfrm>
            <a:off x="6465772" y="8849967"/>
            <a:ext cx="5207371" cy="398997"/>
          </a:xfrm>
          <a:prstGeom prst="rect">
            <a:avLst/>
          </a:prstGeom>
        </p:spPr>
        <p:txBody>
          <a:bodyPr lIns="0" tIns="0" rIns="0" bIns="0" rtlCol="0" anchor="t">
            <a:spAutoFit/>
          </a:bodyPr>
          <a:lstStyle/>
          <a:p>
            <a:pPr algn="l">
              <a:lnSpc>
                <a:spcPts val="2727"/>
              </a:lnSpc>
            </a:pPr>
            <a:r>
              <a:rPr lang="en-US" sz="2812" b="1">
                <a:solidFill>
                  <a:srgbClr val="1C2120"/>
                </a:solidFill>
                <a:latin typeface="Poppins Bold"/>
                <a:ea typeface="Poppins Bold"/>
                <a:cs typeface="Poppins Bold"/>
                <a:sym typeface="Poppins Bold"/>
              </a:rPr>
              <a:t>AARYAN SANYASI MUDADI</a:t>
            </a:r>
          </a:p>
        </p:txBody>
      </p:sp>
      <p:sp>
        <p:nvSpPr>
          <p:cNvPr id="12" name="TextBox 12"/>
          <p:cNvSpPr txBox="1"/>
          <p:nvPr/>
        </p:nvSpPr>
        <p:spPr>
          <a:xfrm>
            <a:off x="11035564" y="6465027"/>
            <a:ext cx="5909109" cy="398997"/>
          </a:xfrm>
          <a:prstGeom prst="rect">
            <a:avLst/>
          </a:prstGeom>
        </p:spPr>
        <p:txBody>
          <a:bodyPr lIns="0" tIns="0" rIns="0" bIns="0" rtlCol="0" anchor="t">
            <a:spAutoFit/>
          </a:bodyPr>
          <a:lstStyle/>
          <a:p>
            <a:pPr algn="l">
              <a:lnSpc>
                <a:spcPts val="2727"/>
              </a:lnSpc>
            </a:pPr>
            <a:r>
              <a:rPr lang="en-US" sz="2812" b="1">
                <a:solidFill>
                  <a:srgbClr val="1C2120"/>
                </a:solidFill>
                <a:latin typeface="Poppins Bold"/>
                <a:ea typeface="Poppins Bold"/>
                <a:cs typeface="Poppins Bold"/>
                <a:sym typeface="Poppins Bold"/>
              </a:rPr>
              <a:t>SAI ROSHAN REDDY PASULA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727" y="0"/>
            <a:ext cx="7454365" cy="10601584"/>
            <a:chOff x="0" y="0"/>
            <a:chExt cx="1963290" cy="2792187"/>
          </a:xfrm>
        </p:grpSpPr>
        <p:sp>
          <p:nvSpPr>
            <p:cNvPr id="3" name="Freeform 3"/>
            <p:cNvSpPr/>
            <p:nvPr/>
          </p:nvSpPr>
          <p:spPr>
            <a:xfrm>
              <a:off x="0" y="0"/>
              <a:ext cx="1963290" cy="2792187"/>
            </a:xfrm>
            <a:custGeom>
              <a:avLst/>
              <a:gdLst/>
              <a:ahLst/>
              <a:cxnLst/>
              <a:rect l="l" t="t" r="r" b="b"/>
              <a:pathLst>
                <a:path w="1963290" h="2792187">
                  <a:moveTo>
                    <a:pt x="0" y="0"/>
                  </a:moveTo>
                  <a:lnTo>
                    <a:pt x="1963290" y="0"/>
                  </a:lnTo>
                  <a:lnTo>
                    <a:pt x="1963290" y="2792187"/>
                  </a:lnTo>
                  <a:lnTo>
                    <a:pt x="0" y="2792187"/>
                  </a:lnTo>
                  <a:close/>
                </a:path>
              </a:pathLst>
            </a:custGeom>
            <a:solidFill>
              <a:srgbClr val="AAD7D4">
                <a:alpha val="55686"/>
              </a:srgbClr>
            </a:solidFill>
          </p:spPr>
        </p:sp>
        <p:sp>
          <p:nvSpPr>
            <p:cNvPr id="4" name="TextBox 4"/>
            <p:cNvSpPr txBox="1"/>
            <p:nvPr/>
          </p:nvSpPr>
          <p:spPr>
            <a:xfrm>
              <a:off x="0" y="-38100"/>
              <a:ext cx="1963290" cy="283028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7423638" cy="10287000"/>
          </a:xfrm>
          <a:custGeom>
            <a:avLst/>
            <a:gdLst/>
            <a:ahLst/>
            <a:cxnLst/>
            <a:rect l="l" t="t" r="r" b="b"/>
            <a:pathLst>
              <a:path w="7423638" h="10287000">
                <a:moveTo>
                  <a:pt x="0" y="0"/>
                </a:moveTo>
                <a:lnTo>
                  <a:pt x="7423638" y="0"/>
                </a:lnTo>
                <a:lnTo>
                  <a:pt x="7423638" y="10287000"/>
                </a:lnTo>
                <a:lnTo>
                  <a:pt x="0" y="10287000"/>
                </a:lnTo>
                <a:lnTo>
                  <a:pt x="0" y="0"/>
                </a:lnTo>
                <a:close/>
              </a:path>
            </a:pathLst>
          </a:custGeom>
          <a:blipFill>
            <a:blip r:embed="rId2"/>
            <a:stretch>
              <a:fillRect t="-9259" r="-146348" b="-9259"/>
            </a:stretch>
          </a:blipFill>
        </p:spPr>
      </p:sp>
      <p:sp>
        <p:nvSpPr>
          <p:cNvPr id="6" name="TextBox 6"/>
          <p:cNvSpPr txBox="1"/>
          <p:nvPr/>
        </p:nvSpPr>
        <p:spPr>
          <a:xfrm>
            <a:off x="7838093" y="823819"/>
            <a:ext cx="9421207" cy="2152356"/>
          </a:xfrm>
          <a:prstGeom prst="rect">
            <a:avLst/>
          </a:prstGeom>
        </p:spPr>
        <p:txBody>
          <a:bodyPr lIns="0" tIns="0" rIns="0" bIns="0" rtlCol="0" anchor="t">
            <a:spAutoFit/>
          </a:bodyPr>
          <a:lstStyle/>
          <a:p>
            <a:pPr algn="l">
              <a:lnSpc>
                <a:spcPts val="7935"/>
              </a:lnSpc>
            </a:pPr>
            <a:r>
              <a:rPr lang="en-US" sz="8180" b="1">
                <a:solidFill>
                  <a:srgbClr val="1C2120"/>
                </a:solidFill>
                <a:latin typeface="Poppins Bold"/>
                <a:ea typeface="Poppins Bold"/>
                <a:cs typeface="Poppins Bold"/>
                <a:sym typeface="Poppins Bold"/>
              </a:rPr>
              <a:t>Names, Binding, and Scopes</a:t>
            </a:r>
          </a:p>
        </p:txBody>
      </p:sp>
      <p:sp>
        <p:nvSpPr>
          <p:cNvPr id="7" name="TextBox 7"/>
          <p:cNvSpPr txBox="1"/>
          <p:nvPr/>
        </p:nvSpPr>
        <p:spPr>
          <a:xfrm>
            <a:off x="7838093" y="3278505"/>
            <a:ext cx="9455844" cy="5979795"/>
          </a:xfrm>
          <a:prstGeom prst="rect">
            <a:avLst/>
          </a:prstGeom>
        </p:spPr>
        <p:txBody>
          <a:bodyPr lIns="0" tIns="0" rIns="0" bIns="0" rtlCol="0" anchor="t">
            <a:spAutoFit/>
          </a:bodyPr>
          <a:lstStyle/>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Names:</a:t>
            </a:r>
            <a:r>
              <a:rPr lang="en-US" sz="2100" spc="126">
                <a:solidFill>
                  <a:srgbClr val="000000"/>
                </a:solidFill>
                <a:latin typeface="Montserrat"/>
                <a:ea typeface="Montserrat"/>
                <a:cs typeface="Montserrat"/>
                <a:sym typeface="Montserrat"/>
              </a:rPr>
              <a:t> Names in Kotlin are used to identify variables, functions, classes, objects, etc. They help us refer to these entities in our code. Names must follow certain rules, such as starting with a letter or underscore, and can contain letters, digits, and underscores.</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Binding:</a:t>
            </a:r>
            <a:r>
              <a:rPr lang="en-US" sz="2100" spc="126">
                <a:solidFill>
                  <a:srgbClr val="000000"/>
                </a:solidFill>
                <a:latin typeface="Montserrat"/>
                <a:ea typeface="Montserrat"/>
                <a:cs typeface="Montserrat"/>
                <a:sym typeface="Montserrat"/>
              </a:rPr>
              <a:t> Binding is the association between a name and an entity. In Kotlin, most binding is static, meaning that it occurs at compile time. However, polymorphic calls use dynamic binding, which occurs at runtime.</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Scopes:</a:t>
            </a:r>
            <a:r>
              <a:rPr lang="en-US" sz="2100" spc="126">
                <a:solidFill>
                  <a:srgbClr val="000000"/>
                </a:solidFill>
                <a:latin typeface="Montserrat"/>
                <a:ea typeface="Montserrat"/>
                <a:cs typeface="Montserrat"/>
                <a:sym typeface="Montserrat"/>
              </a:rPr>
              <a:t> Scope defines the visibility and lifetime of a name. Kotlin has several types of scopes:</a:t>
            </a:r>
          </a:p>
          <a:p>
            <a:pPr marL="453390" lvl="1" indent="-226695" algn="l">
              <a:lnSpc>
                <a:spcPts val="2835"/>
              </a:lnSpc>
              <a:buFont typeface="Arial"/>
              <a:buChar char="•"/>
            </a:pPr>
            <a:r>
              <a:rPr lang="en-US" sz="2100" spc="126">
                <a:solidFill>
                  <a:srgbClr val="000000"/>
                </a:solidFill>
                <a:latin typeface="Montserrat"/>
                <a:ea typeface="Montserrat"/>
                <a:cs typeface="Montserrat"/>
                <a:sym typeface="Montserrat"/>
              </a:rPr>
              <a:t>Local Scope: Defined within a block or function.</a:t>
            </a:r>
          </a:p>
          <a:p>
            <a:pPr marL="453390" lvl="1" indent="-226695" algn="l">
              <a:lnSpc>
                <a:spcPts val="2835"/>
              </a:lnSpc>
              <a:buFont typeface="Arial"/>
              <a:buChar char="•"/>
            </a:pPr>
            <a:r>
              <a:rPr lang="en-US" sz="2100" spc="126">
                <a:solidFill>
                  <a:srgbClr val="000000"/>
                </a:solidFill>
                <a:latin typeface="Montserrat"/>
                <a:ea typeface="Montserrat"/>
                <a:cs typeface="Montserrat"/>
                <a:sym typeface="Montserrat"/>
              </a:rPr>
              <a:t>Function Scope: Defined within a function.</a:t>
            </a:r>
          </a:p>
          <a:p>
            <a:pPr marL="453390" lvl="1" indent="-226695" algn="l">
              <a:lnSpc>
                <a:spcPts val="2835"/>
              </a:lnSpc>
              <a:buFont typeface="Arial"/>
              <a:buChar char="•"/>
            </a:pPr>
            <a:r>
              <a:rPr lang="en-US" sz="2100" spc="126">
                <a:solidFill>
                  <a:srgbClr val="000000"/>
                </a:solidFill>
                <a:latin typeface="Montserrat"/>
                <a:ea typeface="Montserrat"/>
                <a:cs typeface="Montserrat"/>
                <a:sym typeface="Montserrat"/>
              </a:rPr>
              <a:t>Class Scope: Defined within a class.</a:t>
            </a:r>
          </a:p>
          <a:p>
            <a:pPr marL="453390" lvl="1" indent="-226695" algn="l">
              <a:lnSpc>
                <a:spcPts val="2835"/>
              </a:lnSpc>
              <a:buFont typeface="Arial"/>
              <a:buChar char="•"/>
            </a:pPr>
            <a:r>
              <a:rPr lang="en-US" sz="2100" spc="126">
                <a:solidFill>
                  <a:srgbClr val="000000"/>
                </a:solidFill>
                <a:latin typeface="Montserrat"/>
                <a:ea typeface="Montserrat"/>
                <a:cs typeface="Montserrat"/>
                <a:sym typeface="Montserrat"/>
              </a:rPr>
              <a:t>Package Scope: Defined within a package.</a:t>
            </a:r>
          </a:p>
          <a:p>
            <a:pPr marL="453390" lvl="1" indent="-226695" algn="l">
              <a:lnSpc>
                <a:spcPts val="2835"/>
              </a:lnSpc>
              <a:buFont typeface="Arial"/>
              <a:buChar char="•"/>
            </a:pPr>
            <a:r>
              <a:rPr lang="en-US" sz="2100" spc="126">
                <a:solidFill>
                  <a:srgbClr val="000000"/>
                </a:solidFill>
                <a:latin typeface="Montserrat"/>
                <a:ea typeface="Montserrat"/>
                <a:cs typeface="Montserrat"/>
                <a:sym typeface="Montserrat"/>
              </a:rPr>
              <a:t>Global Scope: Accessible throughout the program.</a:t>
            </a:r>
          </a:p>
          <a:p>
            <a:pPr marL="0" lvl="0" indent="0" algn="l">
              <a:lnSpc>
                <a:spcPts val="2835"/>
              </a:lnSpc>
              <a:spcBef>
                <a:spcPct val="0"/>
              </a:spcBef>
            </a:pPr>
            <a:endParaRPr lang="en-US" sz="2100" spc="126">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97908" y="308898"/>
            <a:ext cx="11492184" cy="7455555"/>
            <a:chOff x="0" y="0"/>
            <a:chExt cx="15322912" cy="9940739"/>
          </a:xfrm>
        </p:grpSpPr>
        <p:sp>
          <p:nvSpPr>
            <p:cNvPr id="3" name="Freeform 3"/>
            <p:cNvSpPr/>
            <p:nvPr/>
          </p:nvSpPr>
          <p:spPr>
            <a:xfrm>
              <a:off x="0" y="0"/>
              <a:ext cx="15322912" cy="9940739"/>
            </a:xfrm>
            <a:custGeom>
              <a:avLst/>
              <a:gdLst/>
              <a:ahLst/>
              <a:cxnLst/>
              <a:rect l="l" t="t" r="r" b="b"/>
              <a:pathLst>
                <a:path w="15322912" h="9940739">
                  <a:moveTo>
                    <a:pt x="0" y="0"/>
                  </a:moveTo>
                  <a:lnTo>
                    <a:pt x="15322912" y="0"/>
                  </a:lnTo>
                  <a:lnTo>
                    <a:pt x="15322912" y="9940739"/>
                  </a:lnTo>
                  <a:lnTo>
                    <a:pt x="0" y="9940739"/>
                  </a:lnTo>
                  <a:lnTo>
                    <a:pt x="0" y="0"/>
                  </a:lnTo>
                  <a:close/>
                </a:path>
              </a:pathLst>
            </a:custGeom>
            <a:blipFill>
              <a:blip r:embed="rId2"/>
              <a:stretch>
                <a:fillRect/>
              </a:stretch>
            </a:blipFill>
          </p:spPr>
        </p:sp>
        <p:sp>
          <p:nvSpPr>
            <p:cNvPr id="4" name="Freeform 4"/>
            <p:cNvSpPr/>
            <p:nvPr/>
          </p:nvSpPr>
          <p:spPr>
            <a:xfrm>
              <a:off x="2803590" y="1424339"/>
              <a:ext cx="9715733" cy="3230481"/>
            </a:xfrm>
            <a:custGeom>
              <a:avLst/>
              <a:gdLst/>
              <a:ahLst/>
              <a:cxnLst/>
              <a:rect l="l" t="t" r="r" b="b"/>
              <a:pathLst>
                <a:path w="9715733" h="3230481">
                  <a:moveTo>
                    <a:pt x="0" y="0"/>
                  </a:moveTo>
                  <a:lnTo>
                    <a:pt x="9715733" y="0"/>
                  </a:lnTo>
                  <a:lnTo>
                    <a:pt x="9715733" y="3230482"/>
                  </a:lnTo>
                  <a:lnTo>
                    <a:pt x="0" y="3230482"/>
                  </a:lnTo>
                  <a:lnTo>
                    <a:pt x="0" y="0"/>
                  </a:lnTo>
                  <a:close/>
                </a:path>
              </a:pathLst>
            </a:custGeom>
            <a:blipFill>
              <a:blip r:embed="rId3"/>
              <a:stretch>
                <a:fillRect/>
              </a:stretch>
            </a:blipFill>
          </p:spPr>
        </p:sp>
        <p:sp>
          <p:nvSpPr>
            <p:cNvPr id="5" name="Freeform 5"/>
            <p:cNvSpPr/>
            <p:nvPr/>
          </p:nvSpPr>
          <p:spPr>
            <a:xfrm>
              <a:off x="3214973" y="4970370"/>
              <a:ext cx="8892966" cy="2656774"/>
            </a:xfrm>
            <a:custGeom>
              <a:avLst/>
              <a:gdLst/>
              <a:ahLst/>
              <a:cxnLst/>
              <a:rect l="l" t="t" r="r" b="b"/>
              <a:pathLst>
                <a:path w="8892966" h="2656774">
                  <a:moveTo>
                    <a:pt x="0" y="0"/>
                  </a:moveTo>
                  <a:lnTo>
                    <a:pt x="8892966" y="0"/>
                  </a:lnTo>
                  <a:lnTo>
                    <a:pt x="8892966" y="2656773"/>
                  </a:lnTo>
                  <a:lnTo>
                    <a:pt x="0" y="2656773"/>
                  </a:lnTo>
                  <a:lnTo>
                    <a:pt x="0" y="0"/>
                  </a:lnTo>
                  <a:close/>
                </a:path>
              </a:pathLst>
            </a:custGeom>
            <a:blipFill>
              <a:blip r:embed="rId4"/>
              <a:stretch>
                <a:fillRect/>
              </a:stretch>
            </a:blipFill>
          </p:spPr>
        </p:sp>
      </p:grpSp>
      <p:sp>
        <p:nvSpPr>
          <p:cNvPr id="6" name="TextBox 6"/>
          <p:cNvSpPr txBox="1"/>
          <p:nvPr/>
        </p:nvSpPr>
        <p:spPr>
          <a:xfrm>
            <a:off x="4002896" y="7943109"/>
            <a:ext cx="10491854" cy="2101238"/>
          </a:xfrm>
          <a:prstGeom prst="rect">
            <a:avLst/>
          </a:prstGeom>
        </p:spPr>
        <p:txBody>
          <a:bodyPr lIns="0" tIns="0" rIns="0" bIns="0" rtlCol="0" anchor="t">
            <a:spAutoFit/>
          </a:bodyPr>
          <a:lstStyle/>
          <a:p>
            <a:pPr algn="just">
              <a:lnSpc>
                <a:spcPts val="2833"/>
              </a:lnSpc>
            </a:pPr>
            <a:r>
              <a:rPr lang="en-US" sz="2024">
                <a:solidFill>
                  <a:srgbClr val="000000"/>
                </a:solidFill>
                <a:latin typeface="Montserrat"/>
                <a:ea typeface="Montserrat"/>
                <a:cs typeface="Montserrat"/>
                <a:sym typeface="Montserrat"/>
              </a:rPr>
              <a:t>Code 1: The variable greeting is defined within the greet function and is accessible only within this local scope.</a:t>
            </a:r>
          </a:p>
          <a:p>
            <a:pPr algn="just">
              <a:lnSpc>
                <a:spcPts val="2833"/>
              </a:lnSpc>
            </a:pPr>
            <a:endParaRPr lang="en-US" sz="2024">
              <a:solidFill>
                <a:srgbClr val="000000"/>
              </a:solidFill>
              <a:latin typeface="Montserrat"/>
              <a:ea typeface="Montserrat"/>
              <a:cs typeface="Montserrat"/>
              <a:sym typeface="Montserrat"/>
            </a:endParaRPr>
          </a:p>
          <a:p>
            <a:pPr algn="just">
              <a:lnSpc>
                <a:spcPts val="2833"/>
              </a:lnSpc>
            </a:pPr>
            <a:r>
              <a:rPr lang="en-US" sz="2024">
                <a:solidFill>
                  <a:srgbClr val="000000"/>
                </a:solidFill>
                <a:latin typeface="Montserrat"/>
                <a:ea typeface="Montserrat"/>
                <a:cs typeface="Montserrat"/>
                <a:sym typeface="Montserrat"/>
              </a:rPr>
              <a:t>Code 2: The class Person has a property name that is accessible within the class scope. The display function prints the name.</a:t>
            </a:r>
          </a:p>
          <a:p>
            <a:pPr algn="just">
              <a:lnSpc>
                <a:spcPts val="2833"/>
              </a:lnSpc>
            </a:pPr>
            <a:endParaRPr lang="en-US" sz="2024">
              <a:solidFill>
                <a:srgbClr val="000000"/>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7605929" cy="10287000"/>
          </a:xfrm>
          <a:custGeom>
            <a:avLst/>
            <a:gdLst/>
            <a:ahLst/>
            <a:cxnLst/>
            <a:rect l="l" t="t" r="r" b="b"/>
            <a:pathLst>
              <a:path w="7605929" h="10287000">
                <a:moveTo>
                  <a:pt x="0" y="0"/>
                </a:moveTo>
                <a:lnTo>
                  <a:pt x="7605929" y="0"/>
                </a:lnTo>
                <a:lnTo>
                  <a:pt x="7605929" y="10287000"/>
                </a:lnTo>
                <a:lnTo>
                  <a:pt x="0" y="10287000"/>
                </a:lnTo>
                <a:lnTo>
                  <a:pt x="0" y="0"/>
                </a:lnTo>
                <a:close/>
              </a:path>
            </a:pathLst>
          </a:custGeom>
          <a:blipFill>
            <a:blip r:embed="rId2"/>
            <a:stretch>
              <a:fillRect l="-8219" r="-94655"/>
            </a:stretch>
          </a:blipFill>
        </p:spPr>
      </p:sp>
      <p:sp>
        <p:nvSpPr>
          <p:cNvPr id="3" name="TextBox 3"/>
          <p:cNvSpPr txBox="1"/>
          <p:nvPr/>
        </p:nvSpPr>
        <p:spPr>
          <a:xfrm>
            <a:off x="7838093" y="1325980"/>
            <a:ext cx="6520829" cy="1148033"/>
          </a:xfrm>
          <a:prstGeom prst="rect">
            <a:avLst/>
          </a:prstGeom>
        </p:spPr>
        <p:txBody>
          <a:bodyPr lIns="0" tIns="0" rIns="0" bIns="0" rtlCol="0" anchor="t">
            <a:spAutoFit/>
          </a:bodyPr>
          <a:lstStyle/>
          <a:p>
            <a:pPr algn="l">
              <a:lnSpc>
                <a:spcPts val="7935"/>
              </a:lnSpc>
            </a:pPr>
            <a:r>
              <a:rPr lang="en-US" sz="8180" b="1">
                <a:solidFill>
                  <a:srgbClr val="1C2120"/>
                </a:solidFill>
                <a:latin typeface="Poppins Bold"/>
                <a:ea typeface="Poppins Bold"/>
                <a:cs typeface="Poppins Bold"/>
                <a:sym typeface="Poppins Bold"/>
              </a:rPr>
              <a:t>Data Types</a:t>
            </a:r>
          </a:p>
        </p:txBody>
      </p:sp>
      <p:sp>
        <p:nvSpPr>
          <p:cNvPr id="4" name="TextBox 4"/>
          <p:cNvSpPr txBox="1"/>
          <p:nvPr/>
        </p:nvSpPr>
        <p:spPr>
          <a:xfrm>
            <a:off x="7838093" y="3278505"/>
            <a:ext cx="9455844" cy="4570095"/>
          </a:xfrm>
          <a:prstGeom prst="rect">
            <a:avLst/>
          </a:prstGeom>
        </p:spPr>
        <p:txBody>
          <a:bodyPr lIns="0" tIns="0" rIns="0" bIns="0" rtlCol="0" anchor="t">
            <a:spAutoFit/>
          </a:bodyPr>
          <a:lstStyle/>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Primitive Data Types:</a:t>
            </a:r>
            <a:r>
              <a:rPr lang="en-US" sz="2100" spc="126">
                <a:solidFill>
                  <a:srgbClr val="000000"/>
                </a:solidFill>
                <a:latin typeface="Montserrat"/>
                <a:ea typeface="Montserrat"/>
                <a:cs typeface="Montserrat"/>
                <a:sym typeface="Montserrat"/>
              </a:rPr>
              <a:t> Kotlin provides several primitive data types, including Int, Double, Float, Long, Short, Byte, Boolean, and Char. These types are used to store numerical values, characters, and boolean values.</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Strings and Arrays:</a:t>
            </a:r>
            <a:r>
              <a:rPr lang="en-US" sz="2100" spc="126">
                <a:solidFill>
                  <a:srgbClr val="000000"/>
                </a:solidFill>
                <a:latin typeface="Montserrat"/>
                <a:ea typeface="Montserrat"/>
                <a:cs typeface="Montserrat"/>
                <a:sym typeface="Montserrat"/>
              </a:rPr>
              <a:t> Kotlin has a rich string handling mechanism, allowing easy manipulation and operations on strings. Arrays are used to store multiple values of the same type in a single variable.</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Nullable vs Non-nullable Types:</a:t>
            </a:r>
            <a:r>
              <a:rPr lang="en-US" sz="2100" spc="126">
                <a:solidFill>
                  <a:srgbClr val="000000"/>
                </a:solidFill>
                <a:latin typeface="Montserrat"/>
                <a:ea typeface="Montserrat"/>
                <a:cs typeface="Montserrat"/>
                <a:sym typeface="Montserrat"/>
              </a:rPr>
              <a:t> One of Kotlin's key features is null safety. By default, variables cannot be null. However, you can declare a variable as nullable by appending a question mark (?) to its type.</a:t>
            </a:r>
          </a:p>
          <a:p>
            <a:pPr marL="0" lvl="0" indent="0" algn="l">
              <a:lnSpc>
                <a:spcPts val="2835"/>
              </a:lnSpc>
              <a:spcBef>
                <a:spcPct val="0"/>
              </a:spcBef>
            </a:pPr>
            <a:endParaRPr lang="en-US" sz="2100" spc="126">
              <a:solidFill>
                <a:srgbClr val="0000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97908" y="308898"/>
            <a:ext cx="11492184" cy="7455555"/>
          </a:xfrm>
          <a:custGeom>
            <a:avLst/>
            <a:gdLst/>
            <a:ahLst/>
            <a:cxnLst/>
            <a:rect l="l" t="t" r="r" b="b"/>
            <a:pathLst>
              <a:path w="11492184" h="7455555">
                <a:moveTo>
                  <a:pt x="0" y="0"/>
                </a:moveTo>
                <a:lnTo>
                  <a:pt x="11492184" y="0"/>
                </a:lnTo>
                <a:lnTo>
                  <a:pt x="11492184" y="7455555"/>
                </a:lnTo>
                <a:lnTo>
                  <a:pt x="0" y="7455555"/>
                </a:lnTo>
                <a:lnTo>
                  <a:pt x="0" y="0"/>
                </a:lnTo>
                <a:close/>
              </a:path>
            </a:pathLst>
          </a:custGeom>
          <a:blipFill>
            <a:blip r:embed="rId2"/>
            <a:stretch>
              <a:fillRect/>
            </a:stretch>
          </a:blipFill>
        </p:spPr>
      </p:sp>
      <p:sp>
        <p:nvSpPr>
          <p:cNvPr id="3" name="Freeform 3"/>
          <p:cNvSpPr/>
          <p:nvPr/>
        </p:nvSpPr>
        <p:spPr>
          <a:xfrm>
            <a:off x="4851667" y="1301573"/>
            <a:ext cx="8584666" cy="2135436"/>
          </a:xfrm>
          <a:custGeom>
            <a:avLst/>
            <a:gdLst/>
            <a:ahLst/>
            <a:cxnLst/>
            <a:rect l="l" t="t" r="r" b="b"/>
            <a:pathLst>
              <a:path w="8584666" h="2135436">
                <a:moveTo>
                  <a:pt x="0" y="0"/>
                </a:moveTo>
                <a:lnTo>
                  <a:pt x="8584666" y="0"/>
                </a:lnTo>
                <a:lnTo>
                  <a:pt x="8584666" y="2135436"/>
                </a:lnTo>
                <a:lnTo>
                  <a:pt x="0" y="2135436"/>
                </a:lnTo>
                <a:lnTo>
                  <a:pt x="0" y="0"/>
                </a:lnTo>
                <a:close/>
              </a:path>
            </a:pathLst>
          </a:custGeom>
          <a:blipFill>
            <a:blip r:embed="rId3"/>
            <a:stretch>
              <a:fillRect/>
            </a:stretch>
          </a:blipFill>
        </p:spPr>
      </p:sp>
      <p:sp>
        <p:nvSpPr>
          <p:cNvPr id="4" name="Freeform 4"/>
          <p:cNvSpPr/>
          <p:nvPr/>
        </p:nvSpPr>
        <p:spPr>
          <a:xfrm>
            <a:off x="4801077" y="3871808"/>
            <a:ext cx="8635257" cy="2148020"/>
          </a:xfrm>
          <a:custGeom>
            <a:avLst/>
            <a:gdLst/>
            <a:ahLst/>
            <a:cxnLst/>
            <a:rect l="l" t="t" r="r" b="b"/>
            <a:pathLst>
              <a:path w="8635257" h="2148020">
                <a:moveTo>
                  <a:pt x="0" y="0"/>
                </a:moveTo>
                <a:lnTo>
                  <a:pt x="8635256" y="0"/>
                </a:lnTo>
                <a:lnTo>
                  <a:pt x="8635256" y="2148020"/>
                </a:lnTo>
                <a:lnTo>
                  <a:pt x="0" y="2148020"/>
                </a:lnTo>
                <a:lnTo>
                  <a:pt x="0" y="0"/>
                </a:lnTo>
                <a:close/>
              </a:path>
            </a:pathLst>
          </a:custGeom>
          <a:blipFill>
            <a:blip r:embed="rId4"/>
            <a:stretch>
              <a:fillRect/>
            </a:stretch>
          </a:blipFill>
        </p:spPr>
      </p:sp>
      <p:sp>
        <p:nvSpPr>
          <p:cNvPr id="5" name="TextBox 5"/>
          <p:cNvSpPr txBox="1"/>
          <p:nvPr/>
        </p:nvSpPr>
        <p:spPr>
          <a:xfrm>
            <a:off x="4002896" y="7943109"/>
            <a:ext cx="10379301" cy="1748813"/>
          </a:xfrm>
          <a:prstGeom prst="rect">
            <a:avLst/>
          </a:prstGeom>
        </p:spPr>
        <p:txBody>
          <a:bodyPr lIns="0" tIns="0" rIns="0" bIns="0" rtlCol="0" anchor="t">
            <a:spAutoFit/>
          </a:bodyPr>
          <a:lstStyle/>
          <a:p>
            <a:pPr algn="just">
              <a:lnSpc>
                <a:spcPts val="2833"/>
              </a:lnSpc>
            </a:pPr>
            <a:r>
              <a:rPr lang="en-US" sz="2024">
                <a:solidFill>
                  <a:srgbClr val="000000"/>
                </a:solidFill>
                <a:latin typeface="Montserrat"/>
                <a:ea typeface="Montserrat"/>
                <a:cs typeface="Montserrat"/>
                <a:sym typeface="Montserrat"/>
              </a:rPr>
              <a:t>Code 1: This snippet defines variables with different primitive data types: Int, Double, Boolean, and Char.</a:t>
            </a:r>
          </a:p>
          <a:p>
            <a:pPr algn="just">
              <a:lnSpc>
                <a:spcPts val="2833"/>
              </a:lnSpc>
            </a:pPr>
            <a:endParaRPr lang="en-US" sz="2024">
              <a:solidFill>
                <a:srgbClr val="000000"/>
              </a:solidFill>
              <a:latin typeface="Montserrat"/>
              <a:ea typeface="Montserrat"/>
              <a:cs typeface="Montserrat"/>
              <a:sym typeface="Montserrat"/>
            </a:endParaRPr>
          </a:p>
          <a:p>
            <a:pPr algn="just">
              <a:lnSpc>
                <a:spcPts val="2833"/>
              </a:lnSpc>
            </a:pPr>
            <a:r>
              <a:rPr lang="en-US" sz="2024">
                <a:solidFill>
                  <a:srgbClr val="000000"/>
                </a:solidFill>
                <a:latin typeface="Montserrat"/>
                <a:ea typeface="Montserrat"/>
                <a:cs typeface="Montserrat"/>
                <a:sym typeface="Montserrat"/>
              </a:rPr>
              <a:t>Code 2: Here we see examples of a string, an array, and nullable types in Kotlin.</a:t>
            </a:r>
          </a:p>
          <a:p>
            <a:pPr algn="just">
              <a:lnSpc>
                <a:spcPts val="2833"/>
              </a:lnSpc>
            </a:pPr>
            <a:endParaRPr lang="en-US" sz="2024">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7987" y="0"/>
            <a:ext cx="7914644" cy="10287000"/>
          </a:xfrm>
          <a:custGeom>
            <a:avLst/>
            <a:gdLst/>
            <a:ahLst/>
            <a:cxnLst/>
            <a:rect l="l" t="t" r="r" b="b"/>
            <a:pathLst>
              <a:path w="7914644" h="10287000">
                <a:moveTo>
                  <a:pt x="0" y="0"/>
                </a:moveTo>
                <a:lnTo>
                  <a:pt x="7914644" y="0"/>
                </a:lnTo>
                <a:lnTo>
                  <a:pt x="7914644" y="10287000"/>
                </a:lnTo>
                <a:lnTo>
                  <a:pt x="0" y="10287000"/>
                </a:lnTo>
                <a:lnTo>
                  <a:pt x="0" y="0"/>
                </a:lnTo>
                <a:close/>
              </a:path>
            </a:pathLst>
          </a:custGeom>
          <a:blipFill>
            <a:blip r:embed="rId2"/>
            <a:stretch>
              <a:fillRect l="-12500" r="-82827"/>
            </a:stretch>
          </a:blipFill>
        </p:spPr>
      </p:sp>
      <p:sp>
        <p:nvSpPr>
          <p:cNvPr id="3" name="TextBox 3"/>
          <p:cNvSpPr txBox="1"/>
          <p:nvPr/>
        </p:nvSpPr>
        <p:spPr>
          <a:xfrm>
            <a:off x="7838093" y="321657"/>
            <a:ext cx="9696426" cy="3156680"/>
          </a:xfrm>
          <a:prstGeom prst="rect">
            <a:avLst/>
          </a:prstGeom>
        </p:spPr>
        <p:txBody>
          <a:bodyPr lIns="0" tIns="0" rIns="0" bIns="0" rtlCol="0" anchor="t">
            <a:spAutoFit/>
          </a:bodyPr>
          <a:lstStyle/>
          <a:p>
            <a:pPr algn="l">
              <a:lnSpc>
                <a:spcPts val="7935"/>
              </a:lnSpc>
            </a:pPr>
            <a:r>
              <a:rPr lang="en-US" sz="8180" b="1">
                <a:solidFill>
                  <a:srgbClr val="1C2120"/>
                </a:solidFill>
                <a:latin typeface="Poppins Bold"/>
                <a:ea typeface="Poppins Bold"/>
                <a:cs typeface="Poppins Bold"/>
                <a:sym typeface="Poppins Bold"/>
              </a:rPr>
              <a:t>Expressions and Assignment Statements</a:t>
            </a:r>
          </a:p>
        </p:txBody>
      </p:sp>
      <p:sp>
        <p:nvSpPr>
          <p:cNvPr id="4" name="TextBox 4"/>
          <p:cNvSpPr txBox="1"/>
          <p:nvPr/>
        </p:nvSpPr>
        <p:spPr>
          <a:xfrm>
            <a:off x="7838093" y="4019478"/>
            <a:ext cx="9455844" cy="4922520"/>
          </a:xfrm>
          <a:prstGeom prst="rect">
            <a:avLst/>
          </a:prstGeom>
        </p:spPr>
        <p:txBody>
          <a:bodyPr lIns="0" tIns="0" rIns="0" bIns="0" rtlCol="0" anchor="t">
            <a:spAutoFit/>
          </a:bodyPr>
          <a:lstStyle/>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Expressions</a:t>
            </a:r>
            <a:r>
              <a:rPr lang="en-US" sz="2100" spc="126">
                <a:solidFill>
                  <a:srgbClr val="000000"/>
                </a:solidFill>
                <a:latin typeface="Montserrat"/>
                <a:ea typeface="Montserrat"/>
                <a:cs typeface="Montserrat"/>
                <a:sym typeface="Montserrat"/>
              </a:rPr>
              <a:t>: In Kotlin, an expression is a piece of code that evaluates to a value. Examples of expressions include arithmetic operations, function calls, and conditional expressions. Expressions can be used in variable assignments, return statements, and more.</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Assignment Statements</a:t>
            </a:r>
            <a:r>
              <a:rPr lang="en-US" sz="2100" spc="126">
                <a:solidFill>
                  <a:srgbClr val="000000"/>
                </a:solidFill>
                <a:latin typeface="Montserrat"/>
                <a:ea typeface="Montserrat"/>
                <a:cs typeface="Montserrat"/>
                <a:sym typeface="Montserrat"/>
              </a:rPr>
              <a:t>: Assignment statements are used to assign a value to a variable. The assignment operator (=) is used for this purpose. Kotlin also supports compound assignment operators, such as += and -=.</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Conditional Expressions and Loops</a:t>
            </a:r>
            <a:r>
              <a:rPr lang="en-US" sz="2100" spc="126">
                <a:solidFill>
                  <a:srgbClr val="000000"/>
                </a:solidFill>
                <a:latin typeface="Montserrat"/>
                <a:ea typeface="Montserrat"/>
                <a:cs typeface="Montserrat"/>
                <a:sym typeface="Montserrat"/>
              </a:rPr>
              <a:t>: Kotlin's if and when statements can be used as expressions, meaning they return a value. Loops, such as for and while, are used to repeat a block of code multiple times.</a:t>
            </a:r>
          </a:p>
          <a:p>
            <a:pPr marL="0" lvl="0" indent="0" algn="l">
              <a:lnSpc>
                <a:spcPts val="2835"/>
              </a:lnSpc>
              <a:spcBef>
                <a:spcPct val="0"/>
              </a:spcBef>
            </a:pPr>
            <a:endParaRPr lang="en-US" sz="2100" spc="126">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97908" y="308898"/>
            <a:ext cx="11492184" cy="7455555"/>
          </a:xfrm>
          <a:custGeom>
            <a:avLst/>
            <a:gdLst/>
            <a:ahLst/>
            <a:cxnLst/>
            <a:rect l="l" t="t" r="r" b="b"/>
            <a:pathLst>
              <a:path w="11492184" h="7455555">
                <a:moveTo>
                  <a:pt x="0" y="0"/>
                </a:moveTo>
                <a:lnTo>
                  <a:pt x="11492184" y="0"/>
                </a:lnTo>
                <a:lnTo>
                  <a:pt x="11492184" y="7455555"/>
                </a:lnTo>
                <a:lnTo>
                  <a:pt x="0" y="7455555"/>
                </a:lnTo>
                <a:lnTo>
                  <a:pt x="0" y="0"/>
                </a:lnTo>
                <a:close/>
              </a:path>
            </a:pathLst>
          </a:custGeom>
          <a:blipFill>
            <a:blip r:embed="rId2"/>
            <a:stretch>
              <a:fillRect/>
            </a:stretch>
          </a:blipFill>
        </p:spPr>
      </p:sp>
      <p:sp>
        <p:nvSpPr>
          <p:cNvPr id="3" name="Freeform 3"/>
          <p:cNvSpPr/>
          <p:nvPr/>
        </p:nvSpPr>
        <p:spPr>
          <a:xfrm>
            <a:off x="4646087" y="1253404"/>
            <a:ext cx="9092919" cy="1739021"/>
          </a:xfrm>
          <a:custGeom>
            <a:avLst/>
            <a:gdLst/>
            <a:ahLst/>
            <a:cxnLst/>
            <a:rect l="l" t="t" r="r" b="b"/>
            <a:pathLst>
              <a:path w="9092919" h="1739021">
                <a:moveTo>
                  <a:pt x="0" y="0"/>
                </a:moveTo>
                <a:lnTo>
                  <a:pt x="9092919" y="0"/>
                </a:lnTo>
                <a:lnTo>
                  <a:pt x="9092919" y="1739021"/>
                </a:lnTo>
                <a:lnTo>
                  <a:pt x="0" y="1739021"/>
                </a:lnTo>
                <a:lnTo>
                  <a:pt x="0" y="0"/>
                </a:lnTo>
                <a:close/>
              </a:path>
            </a:pathLst>
          </a:custGeom>
          <a:blipFill>
            <a:blip r:embed="rId3"/>
            <a:stretch>
              <a:fillRect/>
            </a:stretch>
          </a:blipFill>
        </p:spPr>
      </p:sp>
      <p:sp>
        <p:nvSpPr>
          <p:cNvPr id="4" name="Freeform 4"/>
          <p:cNvSpPr/>
          <p:nvPr/>
        </p:nvSpPr>
        <p:spPr>
          <a:xfrm>
            <a:off x="4662834" y="3623974"/>
            <a:ext cx="9076172" cy="2291733"/>
          </a:xfrm>
          <a:custGeom>
            <a:avLst/>
            <a:gdLst/>
            <a:ahLst/>
            <a:cxnLst/>
            <a:rect l="l" t="t" r="r" b="b"/>
            <a:pathLst>
              <a:path w="9076172" h="2291733">
                <a:moveTo>
                  <a:pt x="0" y="0"/>
                </a:moveTo>
                <a:lnTo>
                  <a:pt x="9076172" y="0"/>
                </a:lnTo>
                <a:lnTo>
                  <a:pt x="9076172" y="2291734"/>
                </a:lnTo>
                <a:lnTo>
                  <a:pt x="0" y="2291734"/>
                </a:lnTo>
                <a:lnTo>
                  <a:pt x="0" y="0"/>
                </a:lnTo>
                <a:close/>
              </a:path>
            </a:pathLst>
          </a:custGeom>
          <a:blipFill>
            <a:blip r:embed="rId4"/>
            <a:stretch>
              <a:fillRect/>
            </a:stretch>
          </a:blipFill>
        </p:spPr>
      </p:sp>
      <p:sp>
        <p:nvSpPr>
          <p:cNvPr id="5" name="TextBox 5"/>
          <p:cNvSpPr txBox="1"/>
          <p:nvPr/>
        </p:nvSpPr>
        <p:spPr>
          <a:xfrm>
            <a:off x="4002896" y="7943109"/>
            <a:ext cx="10379301" cy="1748813"/>
          </a:xfrm>
          <a:prstGeom prst="rect">
            <a:avLst/>
          </a:prstGeom>
        </p:spPr>
        <p:txBody>
          <a:bodyPr lIns="0" tIns="0" rIns="0" bIns="0" rtlCol="0" anchor="t">
            <a:spAutoFit/>
          </a:bodyPr>
          <a:lstStyle/>
          <a:p>
            <a:pPr algn="just">
              <a:lnSpc>
                <a:spcPts val="2833"/>
              </a:lnSpc>
            </a:pPr>
            <a:r>
              <a:rPr lang="en-US" sz="2024">
                <a:solidFill>
                  <a:srgbClr val="000000"/>
                </a:solidFill>
                <a:latin typeface="Montserrat"/>
                <a:ea typeface="Montserrat"/>
                <a:cs typeface="Montserrat"/>
                <a:sym typeface="Montserrat"/>
              </a:rPr>
              <a:t>Code 1: This code uses an if expression to assign the maximum value of x and y to the variable max.</a:t>
            </a:r>
          </a:p>
          <a:p>
            <a:pPr algn="just">
              <a:lnSpc>
                <a:spcPts val="2833"/>
              </a:lnSpc>
            </a:pPr>
            <a:endParaRPr lang="en-US" sz="2024">
              <a:solidFill>
                <a:srgbClr val="000000"/>
              </a:solidFill>
              <a:latin typeface="Montserrat"/>
              <a:ea typeface="Montserrat"/>
              <a:cs typeface="Montserrat"/>
              <a:sym typeface="Montserrat"/>
            </a:endParaRPr>
          </a:p>
          <a:p>
            <a:pPr algn="just">
              <a:lnSpc>
                <a:spcPts val="2833"/>
              </a:lnSpc>
            </a:pPr>
            <a:r>
              <a:rPr lang="en-US" sz="2024">
                <a:solidFill>
                  <a:srgbClr val="000000"/>
                </a:solidFill>
                <a:latin typeface="Montserrat"/>
                <a:ea typeface="Montserrat"/>
                <a:cs typeface="Montserrat"/>
                <a:sym typeface="Montserrat"/>
              </a:rPr>
              <a:t>Code 2: The when expression assigns a grade based on the value of score.</a:t>
            </a:r>
          </a:p>
          <a:p>
            <a:pPr algn="just">
              <a:lnSpc>
                <a:spcPts val="2833"/>
              </a:lnSpc>
            </a:pPr>
            <a:endParaRPr lang="en-US" sz="2024">
              <a:solidFill>
                <a:srgbClr val="00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524" y="-1031"/>
            <a:ext cx="7065176" cy="10288031"/>
          </a:xfrm>
          <a:custGeom>
            <a:avLst/>
            <a:gdLst/>
            <a:ahLst/>
            <a:cxnLst/>
            <a:rect l="l" t="t" r="r" b="b"/>
            <a:pathLst>
              <a:path w="7065176" h="10288031">
                <a:moveTo>
                  <a:pt x="0" y="0"/>
                </a:moveTo>
                <a:lnTo>
                  <a:pt x="7065176" y="0"/>
                </a:lnTo>
                <a:lnTo>
                  <a:pt x="7065176" y="10288031"/>
                </a:lnTo>
                <a:lnTo>
                  <a:pt x="0" y="10288031"/>
                </a:lnTo>
                <a:lnTo>
                  <a:pt x="0" y="0"/>
                </a:lnTo>
                <a:close/>
              </a:path>
            </a:pathLst>
          </a:custGeom>
          <a:blipFill>
            <a:blip r:embed="rId2"/>
            <a:stretch>
              <a:fillRect l="-12506" r="-120479"/>
            </a:stretch>
          </a:blipFill>
        </p:spPr>
      </p:sp>
      <p:sp>
        <p:nvSpPr>
          <p:cNvPr id="3" name="TextBox 3"/>
          <p:cNvSpPr txBox="1"/>
          <p:nvPr/>
        </p:nvSpPr>
        <p:spPr>
          <a:xfrm>
            <a:off x="7838093" y="823819"/>
            <a:ext cx="9696426" cy="2152356"/>
          </a:xfrm>
          <a:prstGeom prst="rect">
            <a:avLst/>
          </a:prstGeom>
        </p:spPr>
        <p:txBody>
          <a:bodyPr lIns="0" tIns="0" rIns="0" bIns="0" rtlCol="0" anchor="t">
            <a:spAutoFit/>
          </a:bodyPr>
          <a:lstStyle/>
          <a:p>
            <a:pPr algn="l">
              <a:lnSpc>
                <a:spcPts val="7935"/>
              </a:lnSpc>
            </a:pPr>
            <a:r>
              <a:rPr lang="en-US" sz="8180" b="1">
                <a:solidFill>
                  <a:srgbClr val="1C2120"/>
                </a:solidFill>
                <a:latin typeface="Poppins Bold"/>
                <a:ea typeface="Poppins Bold"/>
                <a:cs typeface="Poppins Bold"/>
                <a:sym typeface="Poppins Bold"/>
              </a:rPr>
              <a:t>Support to OO Programming</a:t>
            </a:r>
          </a:p>
        </p:txBody>
      </p:sp>
      <p:sp>
        <p:nvSpPr>
          <p:cNvPr id="4" name="TextBox 4"/>
          <p:cNvSpPr txBox="1"/>
          <p:nvPr/>
        </p:nvSpPr>
        <p:spPr>
          <a:xfrm>
            <a:off x="7838093" y="4019478"/>
            <a:ext cx="9455844" cy="5274945"/>
          </a:xfrm>
          <a:prstGeom prst="rect">
            <a:avLst/>
          </a:prstGeom>
        </p:spPr>
        <p:txBody>
          <a:bodyPr lIns="0" tIns="0" rIns="0" bIns="0" rtlCol="0" anchor="t">
            <a:spAutoFit/>
          </a:bodyPr>
          <a:lstStyle/>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Classes and Inheritance</a:t>
            </a:r>
            <a:r>
              <a:rPr lang="en-US" sz="2100" spc="126">
                <a:solidFill>
                  <a:srgbClr val="000000"/>
                </a:solidFill>
                <a:latin typeface="Montserrat"/>
                <a:ea typeface="Montserrat"/>
                <a:cs typeface="Montserrat"/>
                <a:sym typeface="Montserrat"/>
              </a:rPr>
              <a:t>: Kotlin fully supports object-oriented programming (OOP) with classes, inheritance, and polymorphism. You can define classes, create objects, and use inheritance to extend existing classes.</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Polymorphism</a:t>
            </a:r>
            <a:r>
              <a:rPr lang="en-US" sz="2100" spc="126">
                <a:solidFill>
                  <a:srgbClr val="000000"/>
                </a:solidFill>
                <a:latin typeface="Montserrat"/>
                <a:ea typeface="Montserrat"/>
                <a:cs typeface="Montserrat"/>
                <a:sym typeface="Montserrat"/>
              </a:rPr>
              <a:t>: Polymorphism allows a class to be treated as an instance of its parent class. This enables dynamic method binding and runtime flexibility.</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Encapsulation</a:t>
            </a:r>
            <a:r>
              <a:rPr lang="en-US" sz="2100" spc="126">
                <a:solidFill>
                  <a:srgbClr val="000000"/>
                </a:solidFill>
                <a:latin typeface="Montserrat"/>
                <a:ea typeface="Montserrat"/>
                <a:cs typeface="Montserrat"/>
                <a:sym typeface="Montserrat"/>
              </a:rPr>
              <a:t>: Encapsulation is achieved by using visibility modifiers such as private, protected, and public. It restricts access to the internal state of an object.</a:t>
            </a:r>
          </a:p>
          <a:p>
            <a:pPr marL="453390" lvl="1" indent="-226695" algn="l">
              <a:lnSpc>
                <a:spcPts val="2835"/>
              </a:lnSpc>
              <a:buFont typeface="Arial"/>
              <a:buChar char="•"/>
            </a:pPr>
            <a:r>
              <a:rPr lang="en-US" sz="2100" b="1" spc="126">
                <a:solidFill>
                  <a:srgbClr val="000000"/>
                </a:solidFill>
                <a:latin typeface="Montserrat Bold"/>
                <a:ea typeface="Montserrat Bold"/>
                <a:cs typeface="Montserrat Bold"/>
                <a:sym typeface="Montserrat Bold"/>
              </a:rPr>
              <a:t>Advanced Features</a:t>
            </a:r>
            <a:r>
              <a:rPr lang="en-US" sz="2100" spc="126">
                <a:solidFill>
                  <a:srgbClr val="000000"/>
                </a:solidFill>
                <a:latin typeface="Montserrat"/>
                <a:ea typeface="Montserrat"/>
                <a:cs typeface="Montserrat"/>
                <a:sym typeface="Montserrat"/>
              </a:rPr>
              <a:t>: Kotlin introduces advanced OOP features such as data classes (for storing data), sealed classes (for representing restricted class hierarchies), and delegation (for code reuse).</a:t>
            </a:r>
          </a:p>
          <a:p>
            <a:pPr marL="0" lvl="0" indent="0" algn="l">
              <a:lnSpc>
                <a:spcPts val="2835"/>
              </a:lnSpc>
              <a:spcBef>
                <a:spcPct val="0"/>
              </a:spcBef>
            </a:pPr>
            <a:endParaRPr lang="en-US" sz="2100" spc="126">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1174</Words>
  <Application>Microsoft Office PowerPoint</Application>
  <PresentationFormat>Custom</PresentationFormat>
  <Paragraphs>81</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Poppins</vt:lpstr>
      <vt:lpstr>Calibri</vt:lpstr>
      <vt:lpstr>Poppins Bold</vt:lpstr>
      <vt:lpstr>DM Sans Bold</vt:lpstr>
      <vt:lpstr>Poppins Semi-Bold</vt:lpstr>
      <vt:lpstr>Arial</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Kotlin </dc:title>
  <cp:lastModifiedBy>Aaryan Mudadi</cp:lastModifiedBy>
  <cp:revision>2</cp:revision>
  <dcterms:created xsi:type="dcterms:W3CDTF">2006-08-16T00:00:00Z</dcterms:created>
  <dcterms:modified xsi:type="dcterms:W3CDTF">2025-02-19T20:50:00Z</dcterms:modified>
  <dc:identifier>DAGfhD8sHVQ</dc:identifier>
</cp:coreProperties>
</file>